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6"/>
  </p:notesMasterIdLst>
  <p:sldIdLst>
    <p:sldId id="359" r:id="rId5"/>
    <p:sldId id="498" r:id="rId6"/>
    <p:sldId id="298" r:id="rId7"/>
    <p:sldId id="499" r:id="rId8"/>
    <p:sldId id="367" r:id="rId9"/>
    <p:sldId id="399" r:id="rId10"/>
    <p:sldId id="485" r:id="rId11"/>
    <p:sldId id="504" r:id="rId12"/>
    <p:sldId id="437" r:id="rId13"/>
    <p:sldId id="473" r:id="rId14"/>
    <p:sldId id="4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9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75" d="100"/>
          <a:sy n="75" d="100"/>
        </p:scale>
        <p:origin x="198" y="54"/>
      </p:cViewPr>
      <p:guideLst/>
    </p:cSldViewPr>
  </p:slideViewPr>
  <p:outlineViewPr>
    <p:cViewPr>
      <p:scale>
        <a:sx n="33" d="100"/>
        <a:sy n="33" d="100"/>
      </p:scale>
      <p:origin x="0" y="-2892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1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33F4D-22F0-45F2-ABFD-44A28BCFF207}" type="datetimeFigureOut">
              <a:rPr lang="en-GB" smtClean="0"/>
              <a:t>28/05/2026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FCE6B-ABDC-4558-B6B1-611B728C905B}" type="slidenum">
              <a:rPr lang="en-GB" smtClean="0"/>
              <a:t>‹#›</a:t>
            </a:fld>
            <a:endParaRPr lang="en-GB"/>
          </a:p>
        </p:txBody>
      </p:sp>
    </p:spTree>
    <p:extLst>
      <p:ext uri="{BB962C8B-B14F-4D97-AF65-F5344CB8AC3E}">
        <p14:creationId xmlns:p14="http://schemas.microsoft.com/office/powerpoint/2010/main" val="311320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Arial" panose="020B0604020202020204" pitchFamily="34" charset="0"/>
                <a:cs typeface="Arial" panose="020B0604020202020204" pitchFamily="34" charset="0"/>
              </a:rPr>
              <a:t>Open Questions are when you want more information or the person to describe something and engage with the other person.  Open questions usually start with what, why, who, where, when, which and how.  For example  “What did you do at the weekend?”, use “tell about your weekend”. It is a better way to open conversation. </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Closed Questions are where the answer can only really be yes or no.  This type of question is good for fact finding and gathering of information.  Closed questions usually start with do, does, how, has, or, an, is, are.  For example “did you enjoy the match?”</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Probing Questions are when you want to get to the bottom of something.  To get more information or to get more understanding for example “what exactly did you do at the match” and then you could ask “what happened?”</a:t>
            </a:r>
          </a:p>
          <a:p>
            <a:endParaRPr lang="en-GB" dirty="0"/>
          </a:p>
        </p:txBody>
      </p:sp>
      <p:sp>
        <p:nvSpPr>
          <p:cNvPr id="4" name="Slide Number Placeholder 3"/>
          <p:cNvSpPr>
            <a:spLocks noGrp="1"/>
          </p:cNvSpPr>
          <p:nvPr>
            <p:ph type="sldNum" sz="quarter" idx="5"/>
          </p:nvPr>
        </p:nvSpPr>
        <p:spPr/>
        <p:txBody>
          <a:bodyPr/>
          <a:lstStyle/>
          <a:p>
            <a:fld id="{EB129DC7-F553-4289-8264-B73A516234F6}" type="slidenum">
              <a:rPr lang="en-GB" smtClean="0"/>
              <a:t>1</a:t>
            </a:fld>
            <a:endParaRPr lang="en-GB"/>
          </a:p>
        </p:txBody>
      </p:sp>
    </p:spTree>
    <p:extLst>
      <p:ext uri="{BB962C8B-B14F-4D97-AF65-F5344CB8AC3E}">
        <p14:creationId xmlns:p14="http://schemas.microsoft.com/office/powerpoint/2010/main" val="189538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game to demonstrate the different questioning techniques we’ve talked about.</a:t>
            </a:r>
          </a:p>
        </p:txBody>
      </p:sp>
      <p:sp>
        <p:nvSpPr>
          <p:cNvPr id="4" name="Slide Number Placeholder 3"/>
          <p:cNvSpPr>
            <a:spLocks noGrp="1"/>
          </p:cNvSpPr>
          <p:nvPr>
            <p:ph type="sldNum" sz="quarter" idx="5"/>
          </p:nvPr>
        </p:nvSpPr>
        <p:spPr/>
        <p:txBody>
          <a:bodyPr/>
          <a:lstStyle/>
          <a:p>
            <a:fld id="{501FCE6B-ABDC-4558-B6B1-611B728C905B}" type="slidenum">
              <a:rPr lang="en-GB" smtClean="0"/>
              <a:t>2</a:t>
            </a:fld>
            <a:endParaRPr lang="en-GB"/>
          </a:p>
        </p:txBody>
      </p:sp>
    </p:spTree>
    <p:extLst>
      <p:ext uri="{BB962C8B-B14F-4D97-AF65-F5344CB8AC3E}">
        <p14:creationId xmlns:p14="http://schemas.microsoft.com/office/powerpoint/2010/main" val="55539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FCE6B-ABDC-4558-B6B1-611B728C905B}" type="slidenum">
              <a:rPr lang="en-GB" smtClean="0"/>
              <a:t>3</a:t>
            </a:fld>
            <a:endParaRPr lang="en-GB"/>
          </a:p>
        </p:txBody>
      </p:sp>
    </p:spTree>
    <p:extLst>
      <p:ext uri="{BB962C8B-B14F-4D97-AF65-F5344CB8AC3E}">
        <p14:creationId xmlns:p14="http://schemas.microsoft.com/office/powerpoint/2010/main" val="51878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FCE6B-ABDC-4558-B6B1-611B728C905B}" type="slidenum">
              <a:rPr lang="en-GB" smtClean="0"/>
              <a:t>4</a:t>
            </a:fld>
            <a:endParaRPr lang="en-GB"/>
          </a:p>
        </p:txBody>
      </p:sp>
    </p:spTree>
    <p:extLst>
      <p:ext uri="{BB962C8B-B14F-4D97-AF65-F5344CB8AC3E}">
        <p14:creationId xmlns:p14="http://schemas.microsoft.com/office/powerpoint/2010/main" val="62780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129DC7-F553-4289-8264-B73A516234F6}" type="slidenum">
              <a:rPr lang="en-GB" smtClean="0"/>
              <a:t>5</a:t>
            </a:fld>
            <a:endParaRPr lang="en-GB"/>
          </a:p>
        </p:txBody>
      </p:sp>
    </p:spTree>
    <p:extLst>
      <p:ext uri="{BB962C8B-B14F-4D97-AF65-F5344CB8AC3E}">
        <p14:creationId xmlns:p14="http://schemas.microsoft.com/office/powerpoint/2010/main" val="181299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129DC7-F553-4289-8264-B73A516234F6}" type="slidenum">
              <a:rPr lang="en-GB" smtClean="0"/>
              <a:t>9</a:t>
            </a:fld>
            <a:endParaRPr lang="en-GB"/>
          </a:p>
        </p:txBody>
      </p:sp>
    </p:spTree>
    <p:extLst>
      <p:ext uri="{BB962C8B-B14F-4D97-AF65-F5344CB8AC3E}">
        <p14:creationId xmlns:p14="http://schemas.microsoft.com/office/powerpoint/2010/main" val="878387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kentresiliencehub.org.uk/"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kentresiliencehub.org.uk/" TargetMode="Externa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8" name="Rectangle 7">
            <a:extLst>
              <a:ext uri="{FF2B5EF4-FFF2-40B4-BE49-F238E27FC236}">
                <a16:creationId xmlns:a16="http://schemas.microsoft.com/office/drawing/2014/main" id="{5E479844-BD7C-42B7-BEED-6034C980941D}"/>
              </a:ext>
            </a:extLst>
          </p:cNvPr>
          <p:cNvSpPr/>
          <p:nvPr/>
        </p:nvSpPr>
        <p:spPr>
          <a:xfrm>
            <a:off x="-5120" y="1"/>
            <a:ext cx="12192000" cy="6864394"/>
          </a:xfrm>
          <a:prstGeom prst="rect">
            <a:avLst/>
          </a:prstGeom>
          <a:noFill/>
          <a:ln w="57150" cap="flat" cmpd="sng" algn="ctr">
            <a:solidFill>
              <a:srgbClr val="1D1D1B"/>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1DDFEB6-343D-4ACA-9BAF-B1EF579E583A}"/>
              </a:ext>
            </a:extLst>
          </p:cNvPr>
          <p:cNvSpPr/>
          <p:nvPr/>
        </p:nvSpPr>
        <p:spPr>
          <a:xfrm>
            <a:off x="-5120" y="5641862"/>
            <a:ext cx="6096000" cy="1244279"/>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Text&#10;&#10;Description automatically generated">
            <a:extLst>
              <a:ext uri="{FF2B5EF4-FFF2-40B4-BE49-F238E27FC236}">
                <a16:creationId xmlns:a16="http://schemas.microsoft.com/office/drawing/2014/main" id="{8E0C72B6-DB2A-46F1-8EAA-CF11F8B57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7" y="5771536"/>
            <a:ext cx="1368473" cy="967564"/>
          </a:xfrm>
          <a:prstGeom prst="rect">
            <a:avLst/>
          </a:prstGeom>
        </p:spPr>
      </p:pic>
      <p:sp>
        <p:nvSpPr>
          <p:cNvPr id="11" name="TextBox 10">
            <a:extLst>
              <a:ext uri="{FF2B5EF4-FFF2-40B4-BE49-F238E27FC236}">
                <a16:creationId xmlns:a16="http://schemas.microsoft.com/office/drawing/2014/main" id="{95C915B6-C5B1-4EE4-BBE3-E4F3D3F231DC}"/>
              </a:ext>
            </a:extLst>
          </p:cNvPr>
          <p:cNvSpPr txBox="1"/>
          <p:nvPr/>
        </p:nvSpPr>
        <p:spPr>
          <a:xfrm>
            <a:off x="1682610" y="6010233"/>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2" name="TextBox 11">
            <a:extLst>
              <a:ext uri="{FF2B5EF4-FFF2-40B4-BE49-F238E27FC236}">
                <a16:creationId xmlns:a16="http://schemas.microsoft.com/office/drawing/2014/main" id="{18FCB173-DF9C-470C-8CF1-D1576E4F1CA4}"/>
              </a:ext>
            </a:extLst>
          </p:cNvPr>
          <p:cNvSpPr txBox="1"/>
          <p:nvPr/>
        </p:nvSpPr>
        <p:spPr>
          <a:xfrm>
            <a:off x="6219741" y="6010232"/>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3" name="Picture 2" descr="Image preview">
            <a:extLst>
              <a:ext uri="{FF2B5EF4-FFF2-40B4-BE49-F238E27FC236}">
                <a16:creationId xmlns:a16="http://schemas.microsoft.com/office/drawing/2014/main" id="{62FF62C8-88D3-40AD-A1D3-3E6FC8F42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239" y="5700432"/>
            <a:ext cx="1617144" cy="110539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D53C1344-D579-4963-8C52-2B0A3A213703}"/>
              </a:ext>
            </a:extLst>
          </p:cNvPr>
          <p:cNvCxnSpPr/>
          <p:nvPr/>
        </p:nvCxnSpPr>
        <p:spPr>
          <a:xfrm>
            <a:off x="6096000" y="5672663"/>
            <a:ext cx="6096000" cy="0"/>
          </a:xfrm>
          <a:prstGeom prst="line">
            <a:avLst/>
          </a:prstGeom>
          <a:ln w="57150">
            <a:solidFill>
              <a:srgbClr val="1D1D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E7045-FC9C-4E03-88E1-80EC1E36C486}"/>
              </a:ext>
            </a:extLst>
          </p:cNvPr>
          <p:cNvSpPr/>
          <p:nvPr/>
        </p:nvSpPr>
        <p:spPr>
          <a:xfrm>
            <a:off x="6084230" y="-24856"/>
            <a:ext cx="6096000" cy="5613722"/>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a:xfrm>
            <a:off x="457199" y="287967"/>
            <a:ext cx="5355771"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675119" y="239331"/>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01929"/>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69302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6" name="Rectangle 15">
            <a:extLst>
              <a:ext uri="{FF2B5EF4-FFF2-40B4-BE49-F238E27FC236}">
                <a16:creationId xmlns:a16="http://schemas.microsoft.com/office/drawing/2014/main" id="{3A0F3100-44A0-43BF-AD1D-6D6FE5B65E80}"/>
              </a:ext>
            </a:extLst>
          </p:cNvPr>
          <p:cNvSpPr/>
          <p:nvPr/>
        </p:nvSpPr>
        <p:spPr>
          <a:xfrm>
            <a:off x="39189" y="34463"/>
            <a:ext cx="12152811" cy="682353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502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01929"/>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69302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6" name="Rectangle 15">
            <a:extLst>
              <a:ext uri="{FF2B5EF4-FFF2-40B4-BE49-F238E27FC236}">
                <a16:creationId xmlns:a16="http://schemas.microsoft.com/office/drawing/2014/main" id="{3A0F3100-44A0-43BF-AD1D-6D6FE5B65E80}"/>
              </a:ext>
            </a:extLst>
          </p:cNvPr>
          <p:cNvSpPr/>
          <p:nvPr/>
        </p:nvSpPr>
        <p:spPr>
          <a:xfrm>
            <a:off x="39189" y="34463"/>
            <a:ext cx="12152811" cy="682353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616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2B4C6E-EBBC-4361-A673-6B5202F46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6690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p:nvSpPr>
        <p:spPr>
          <a:xfrm>
            <a:off x="26126" y="40450"/>
            <a:ext cx="12152811" cy="68108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636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8200" y="3402374"/>
            <a:ext cx="10836397" cy="2092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68805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p:nvSpPr>
        <p:spPr>
          <a:xfrm>
            <a:off x="39189" y="34463"/>
            <a:ext cx="12152811" cy="682993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A0705F12-94EA-498F-9A5A-7D51BED4BDE5}"/>
              </a:ext>
            </a:extLst>
          </p:cNvPr>
          <p:cNvSpPr/>
          <p:nvPr/>
        </p:nvSpPr>
        <p:spPr>
          <a:xfrm>
            <a:off x="9071681" y="115133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Oval 19">
            <a:extLst>
              <a:ext uri="{FF2B5EF4-FFF2-40B4-BE49-F238E27FC236}">
                <a16:creationId xmlns:a16="http://schemas.microsoft.com/office/drawing/2014/main" id="{F8C460AA-4D5D-4896-B879-0AC3F896BD54}"/>
              </a:ext>
            </a:extLst>
          </p:cNvPr>
          <p:cNvSpPr/>
          <p:nvPr/>
        </p:nvSpPr>
        <p:spPr>
          <a:xfrm>
            <a:off x="7976075" y="-38184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with Corners Rounded 20">
            <a:extLst>
              <a:ext uri="{FF2B5EF4-FFF2-40B4-BE49-F238E27FC236}">
                <a16:creationId xmlns:a16="http://schemas.microsoft.com/office/drawing/2014/main" id="{21AE2598-1A42-498C-96F6-19DA7E943A5F}"/>
              </a:ext>
            </a:extLst>
          </p:cNvPr>
          <p:cNvSpPr/>
          <p:nvPr/>
        </p:nvSpPr>
        <p:spPr>
          <a:xfrm>
            <a:off x="10024111" y="-23762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9FD1897-BE37-49A5-BD1C-D63FDB4FB937}"/>
              </a:ext>
            </a:extLst>
          </p:cNvPr>
          <p:cNvSpPr/>
          <p:nvPr/>
        </p:nvSpPr>
        <p:spPr>
          <a:xfrm rot="1476884">
            <a:off x="10202251" y="202890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Oval 22">
            <a:extLst>
              <a:ext uri="{FF2B5EF4-FFF2-40B4-BE49-F238E27FC236}">
                <a16:creationId xmlns:a16="http://schemas.microsoft.com/office/drawing/2014/main" id="{E43C48CA-2D2D-4860-A1E9-316C6A6A13FC}"/>
              </a:ext>
            </a:extLst>
          </p:cNvPr>
          <p:cNvSpPr/>
          <p:nvPr/>
        </p:nvSpPr>
        <p:spPr>
          <a:xfrm>
            <a:off x="7548559" y="206583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hought Bubble: Cloud 23">
            <a:extLst>
              <a:ext uri="{FF2B5EF4-FFF2-40B4-BE49-F238E27FC236}">
                <a16:creationId xmlns:a16="http://schemas.microsoft.com/office/drawing/2014/main" id="{38751C3E-0727-4740-8253-EBF308785CF7}"/>
              </a:ext>
            </a:extLst>
          </p:cNvPr>
          <p:cNvSpPr/>
          <p:nvPr/>
        </p:nvSpPr>
        <p:spPr>
          <a:xfrm>
            <a:off x="1779024" y="158071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24">
            <a:extLst>
              <a:ext uri="{FF2B5EF4-FFF2-40B4-BE49-F238E27FC236}">
                <a16:creationId xmlns:a16="http://schemas.microsoft.com/office/drawing/2014/main" id="{6FE03D55-BD28-4A5D-804E-9DC0C05519F3}"/>
              </a:ext>
            </a:extLst>
          </p:cNvPr>
          <p:cNvSpPr/>
          <p:nvPr/>
        </p:nvSpPr>
        <p:spPr>
          <a:xfrm rot="20531057">
            <a:off x="-302413" y="74241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1928C83A-78E9-442D-AE0C-8936C40E98D2}"/>
              </a:ext>
            </a:extLst>
          </p:cNvPr>
          <p:cNvSpPr/>
          <p:nvPr/>
        </p:nvSpPr>
        <p:spPr>
          <a:xfrm>
            <a:off x="2065141" y="21999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Rectangle with Corners Rounded 26">
            <a:extLst>
              <a:ext uri="{FF2B5EF4-FFF2-40B4-BE49-F238E27FC236}">
                <a16:creationId xmlns:a16="http://schemas.microsoft.com/office/drawing/2014/main" id="{3CDD3950-6A8B-443B-B0AC-54C6A5D15E10}"/>
              </a:ext>
            </a:extLst>
          </p:cNvPr>
          <p:cNvSpPr/>
          <p:nvPr/>
        </p:nvSpPr>
        <p:spPr>
          <a:xfrm rot="21107619">
            <a:off x="4163532" y="1345504"/>
            <a:ext cx="1794510" cy="1563037"/>
          </a:xfrm>
          <a:prstGeom prst="wedgeRoundRectCallout">
            <a:avLst>
              <a:gd name="adj1" fmla="val 73631"/>
              <a:gd name="adj2" fmla="val 85776"/>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Rectangle with Corners Rounded 27">
            <a:extLst>
              <a:ext uri="{FF2B5EF4-FFF2-40B4-BE49-F238E27FC236}">
                <a16:creationId xmlns:a16="http://schemas.microsoft.com/office/drawing/2014/main" id="{75250DA6-B3DC-4B6A-999D-620492DEC3ED}"/>
              </a:ext>
            </a:extLst>
          </p:cNvPr>
          <p:cNvSpPr/>
          <p:nvPr/>
        </p:nvSpPr>
        <p:spPr>
          <a:xfrm rot="1471521">
            <a:off x="7385765" y="49314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Oval 28">
            <a:extLst>
              <a:ext uri="{FF2B5EF4-FFF2-40B4-BE49-F238E27FC236}">
                <a16:creationId xmlns:a16="http://schemas.microsoft.com/office/drawing/2014/main" id="{D09C6799-A0B1-4945-BAE6-963325373064}"/>
              </a:ext>
            </a:extLst>
          </p:cNvPr>
          <p:cNvSpPr/>
          <p:nvPr/>
        </p:nvSpPr>
        <p:spPr>
          <a:xfrm>
            <a:off x="3133606" y="108039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Oval 29">
            <a:extLst>
              <a:ext uri="{FF2B5EF4-FFF2-40B4-BE49-F238E27FC236}">
                <a16:creationId xmlns:a16="http://schemas.microsoft.com/office/drawing/2014/main" id="{6C878254-1C92-4A26-8858-67006AF90E0E}"/>
              </a:ext>
            </a:extLst>
          </p:cNvPr>
          <p:cNvSpPr/>
          <p:nvPr/>
        </p:nvSpPr>
        <p:spPr>
          <a:xfrm>
            <a:off x="-171209" y="-20415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peech Bubble: Rectangle 30">
            <a:extLst>
              <a:ext uri="{FF2B5EF4-FFF2-40B4-BE49-F238E27FC236}">
                <a16:creationId xmlns:a16="http://schemas.microsoft.com/office/drawing/2014/main" id="{4A349A52-0E44-46A9-A31B-5661CEE6CC49}"/>
              </a:ext>
            </a:extLst>
          </p:cNvPr>
          <p:cNvSpPr/>
          <p:nvPr/>
        </p:nvSpPr>
        <p:spPr>
          <a:xfrm>
            <a:off x="4636590" y="55882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peech Bubble: Rectangle 31">
            <a:extLst>
              <a:ext uri="{FF2B5EF4-FFF2-40B4-BE49-F238E27FC236}">
                <a16:creationId xmlns:a16="http://schemas.microsoft.com/office/drawing/2014/main" id="{C6EF307A-40D1-44EE-935C-671AEB05842B}"/>
              </a:ext>
            </a:extLst>
          </p:cNvPr>
          <p:cNvSpPr/>
          <p:nvPr/>
        </p:nvSpPr>
        <p:spPr>
          <a:xfrm>
            <a:off x="3164064" y="-27598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F14F527B-4005-46FC-B1D5-034A760B530E}"/>
              </a:ext>
            </a:extLst>
          </p:cNvPr>
          <p:cNvSpPr/>
          <p:nvPr/>
        </p:nvSpPr>
        <p:spPr>
          <a:xfrm>
            <a:off x="3957376" y="-32387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hought Bubble: Cloud 33">
            <a:extLst>
              <a:ext uri="{FF2B5EF4-FFF2-40B4-BE49-F238E27FC236}">
                <a16:creationId xmlns:a16="http://schemas.microsoft.com/office/drawing/2014/main" id="{F73BC9C1-DB19-4CAA-A659-C43A20FEBE4B}"/>
              </a:ext>
            </a:extLst>
          </p:cNvPr>
          <p:cNvSpPr/>
          <p:nvPr/>
        </p:nvSpPr>
        <p:spPr>
          <a:xfrm>
            <a:off x="1097035" y="-94209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hought Bubble: Cloud 34">
            <a:extLst>
              <a:ext uri="{FF2B5EF4-FFF2-40B4-BE49-F238E27FC236}">
                <a16:creationId xmlns:a16="http://schemas.microsoft.com/office/drawing/2014/main" id="{4BFE4A49-259B-40FB-BDF2-E1EB26CBC709}"/>
              </a:ext>
            </a:extLst>
          </p:cNvPr>
          <p:cNvSpPr/>
          <p:nvPr/>
        </p:nvSpPr>
        <p:spPr>
          <a:xfrm>
            <a:off x="6305010" y="-19332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098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91A56EB-073A-4B04-B8A3-FA364D91023C}"/>
              </a:ext>
            </a:extLst>
          </p:cNvPr>
          <p:cNvSpPr/>
          <p:nvPr/>
        </p:nvSpPr>
        <p:spPr>
          <a:xfrm>
            <a:off x="6090880" y="6685"/>
            <a:ext cx="6096000" cy="55963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52062"/>
            <a:ext cx="5157787"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681652" y="662781"/>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11" name="Rectangle 10">
            <a:extLst>
              <a:ext uri="{FF2B5EF4-FFF2-40B4-BE49-F238E27FC236}">
                <a16:creationId xmlns:a16="http://schemas.microsoft.com/office/drawing/2014/main" id="{0227AFC7-F567-4677-9932-F00468B1C4C0}"/>
              </a:ext>
            </a:extLst>
          </p:cNvPr>
          <p:cNvSpPr/>
          <p:nvPr/>
        </p:nvSpPr>
        <p:spPr>
          <a:xfrm>
            <a:off x="-5120" y="5620115"/>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5120" y="5641862"/>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7" y="5771536"/>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2610" y="6010233"/>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19741" y="6010232"/>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239" y="5675395"/>
            <a:ext cx="1617144" cy="11053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1247335-AF05-4784-B123-807562E2E350}"/>
              </a:ext>
            </a:extLst>
          </p:cNvPr>
          <p:cNvSpPr/>
          <p:nvPr/>
        </p:nvSpPr>
        <p:spPr>
          <a:xfrm>
            <a:off x="39189" y="34463"/>
            <a:ext cx="12152811" cy="682993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436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C358D2-3F7B-46B7-A7E7-442AE1B8F3D8}"/>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4" name="Footer Placeholder 3">
            <a:extLst>
              <a:ext uri="{FF2B5EF4-FFF2-40B4-BE49-F238E27FC236}">
                <a16:creationId xmlns:a16="http://schemas.microsoft.com/office/drawing/2014/main" id="{40C93E6C-8463-475E-8973-3E653A07D4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11F2A3-440C-488A-A736-508329527CB5}"/>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6" name="Rectangle 5">
            <a:extLst>
              <a:ext uri="{FF2B5EF4-FFF2-40B4-BE49-F238E27FC236}">
                <a16:creationId xmlns:a16="http://schemas.microsoft.com/office/drawing/2014/main" id="{B60F571E-2059-405A-A944-B7D767229B44}"/>
              </a:ext>
            </a:extLst>
          </p:cNvPr>
          <p:cNvSpPr/>
          <p:nvPr/>
        </p:nvSpPr>
        <p:spPr>
          <a:xfrm>
            <a:off x="-5120" y="5641862"/>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49F05052-4201-45A2-9580-0147EEF5E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7" y="5771536"/>
            <a:ext cx="1368473" cy="967564"/>
          </a:xfrm>
          <a:prstGeom prst="rect">
            <a:avLst/>
          </a:prstGeom>
        </p:spPr>
      </p:pic>
      <p:sp>
        <p:nvSpPr>
          <p:cNvPr id="8" name="TextBox 7">
            <a:extLst>
              <a:ext uri="{FF2B5EF4-FFF2-40B4-BE49-F238E27FC236}">
                <a16:creationId xmlns:a16="http://schemas.microsoft.com/office/drawing/2014/main" id="{B2860260-E76F-4752-8BEA-AA21D8405DD4}"/>
              </a:ext>
            </a:extLst>
          </p:cNvPr>
          <p:cNvSpPr txBox="1"/>
          <p:nvPr/>
        </p:nvSpPr>
        <p:spPr>
          <a:xfrm>
            <a:off x="1682610" y="6010233"/>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9" name="TextBox 8">
            <a:extLst>
              <a:ext uri="{FF2B5EF4-FFF2-40B4-BE49-F238E27FC236}">
                <a16:creationId xmlns:a16="http://schemas.microsoft.com/office/drawing/2014/main" id="{1248025E-88C3-40DE-A3BC-1E91B3FE8928}"/>
              </a:ext>
            </a:extLst>
          </p:cNvPr>
          <p:cNvSpPr txBox="1"/>
          <p:nvPr/>
        </p:nvSpPr>
        <p:spPr>
          <a:xfrm>
            <a:off x="6219741" y="6010232"/>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0" name="Picture 2" descr="Image preview">
            <a:extLst>
              <a:ext uri="{FF2B5EF4-FFF2-40B4-BE49-F238E27FC236}">
                <a16:creationId xmlns:a16="http://schemas.microsoft.com/office/drawing/2014/main" id="{E9AA81D0-A478-4ADC-B3A0-55FE267E5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239" y="5724382"/>
            <a:ext cx="1617144" cy="11053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2A1FDBC-1A8B-447A-BB5F-F08323AEF8BA}"/>
              </a:ext>
            </a:extLst>
          </p:cNvPr>
          <p:cNvSpPr/>
          <p:nvPr/>
        </p:nvSpPr>
        <p:spPr>
          <a:xfrm>
            <a:off x="39189" y="34463"/>
            <a:ext cx="12152811" cy="682993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F157F7A-7BCF-4B7A-8A78-E98181927A83}"/>
              </a:ext>
            </a:extLst>
          </p:cNvPr>
          <p:cNvSpPr/>
          <p:nvPr/>
        </p:nvSpPr>
        <p:spPr>
          <a:xfrm>
            <a:off x="6090880" y="5675395"/>
            <a:ext cx="6101120" cy="1188998"/>
          </a:xfrm>
          <a:prstGeom prst="rect">
            <a:avLst/>
          </a:prstGeom>
          <a:noFill/>
          <a:ln w="57150" cap="flat" cmpd="sng" algn="ctr">
            <a:solidFill>
              <a:srgbClr val="1D1D1B"/>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64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ACA3DD5-45E5-4B28-ADCD-61365316E1F0}"/>
              </a:ext>
            </a:extLst>
          </p:cNvPr>
          <p:cNvGrpSpPr/>
          <p:nvPr/>
        </p:nvGrpSpPr>
        <p:grpSpPr>
          <a:xfrm>
            <a:off x="0" y="0"/>
            <a:ext cx="12207240" cy="6884504"/>
            <a:chOff x="-30480" y="0"/>
            <a:chExt cx="12207240" cy="6884504"/>
          </a:xfrm>
        </p:grpSpPr>
        <p:sp>
          <p:nvSpPr>
            <p:cNvPr id="6" name="Rectangle 5">
              <a:extLst>
                <a:ext uri="{FF2B5EF4-FFF2-40B4-BE49-F238E27FC236}">
                  <a16:creationId xmlns:a16="http://schemas.microsoft.com/office/drawing/2014/main" id="{7425DE80-309C-45BF-9829-E677055356B5}"/>
                </a:ext>
              </a:extLst>
            </p:cNvPr>
            <p:cNvSpPr/>
            <p:nvPr/>
          </p:nvSpPr>
          <p:spPr>
            <a:xfrm>
              <a:off x="-30480" y="0"/>
              <a:ext cx="6096000" cy="6858000"/>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116" y="802886"/>
              <a:ext cx="2760423" cy="1951727"/>
            </a:xfrm>
            <a:prstGeom prst="rect">
              <a:avLst/>
            </a:prstGeom>
          </p:spPr>
        </p:pic>
        <p:pic>
          <p:nvPicPr>
            <p:cNvPr id="8" name="Picture 7" descr="Logo&#10;&#10;Description automatically generated">
              <a:extLst>
                <a:ext uri="{FF2B5EF4-FFF2-40B4-BE49-F238E27FC236}">
                  <a16:creationId xmlns:a16="http://schemas.microsoft.com/office/drawing/2014/main" id="{F0EFF575-9B57-4F24-9434-DDAA3A32E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532" y="802886"/>
              <a:ext cx="2821352" cy="1928883"/>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0" y="5613113"/>
              <a:ext cx="12176760" cy="1271391"/>
            </a:xfrm>
            <a:prstGeom prst="rect">
              <a:avLst/>
            </a:prstGeom>
            <a:solidFill>
              <a:schemeClr val="bg1"/>
            </a:solid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7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67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855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5508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2704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0159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68935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grpSp>
    </p:spTree>
    <p:extLst>
      <p:ext uri="{BB962C8B-B14F-4D97-AF65-F5344CB8AC3E}">
        <p14:creationId xmlns:p14="http://schemas.microsoft.com/office/powerpoint/2010/main" val="332998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5DE80-309C-45BF-9829-E677055356B5}"/>
              </a:ext>
            </a:extLst>
          </p:cNvPr>
          <p:cNvSpPr/>
          <p:nvPr/>
        </p:nvSpPr>
        <p:spPr>
          <a:xfrm>
            <a:off x="0" y="0"/>
            <a:ext cx="6096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596" y="802886"/>
            <a:ext cx="2760423" cy="1951727"/>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30480" y="5613113"/>
            <a:ext cx="12176760" cy="12713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5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15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03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8556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5752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3207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71983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pic>
        <p:nvPicPr>
          <p:cNvPr id="23" name="Picture 2" descr="Image preview">
            <a:extLst>
              <a:ext uri="{FF2B5EF4-FFF2-40B4-BE49-F238E27FC236}">
                <a16:creationId xmlns:a16="http://schemas.microsoft.com/office/drawing/2014/main" id="{C452B80E-EEC0-4AB3-9465-EEE3873B5E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3711" y="917308"/>
            <a:ext cx="2915693" cy="199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6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solidFill>
                  <a:srgbClr val="18A98A"/>
                </a:solidFill>
                <a:latin typeface="Montserrat"/>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solidFill>
                  <a:srgbClr val="18A9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CD0666FF-1D5A-4E3D-9C82-840E9F9B98B4}" type="slidenum">
              <a:rPr lang="en-GB" smtClean="0"/>
              <a:t>‹#›</a:t>
            </a:fld>
            <a:endParaRPr lang="en-GB"/>
          </a:p>
        </p:txBody>
      </p:sp>
      <p:pic>
        <p:nvPicPr>
          <p:cNvPr id="15" name="Picture 14" descr="Logo&#10;&#10;Description automatically generated">
            <a:extLst>
              <a:ext uri="{FF2B5EF4-FFF2-40B4-BE49-F238E27FC236}">
                <a16:creationId xmlns:a16="http://schemas.microsoft.com/office/drawing/2014/main" id="{C9BF89A3-F018-45CD-A6AB-02B6E9E1F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00285"/>
            <a:ext cx="1595995" cy="1091139"/>
          </a:xfrm>
          <a:prstGeom prst="rect">
            <a:avLst/>
          </a:prstGeom>
        </p:spPr>
      </p:pic>
      <p:sp>
        <p:nvSpPr>
          <p:cNvPr id="16" name="Rectangle 15">
            <a:extLst>
              <a:ext uri="{FF2B5EF4-FFF2-40B4-BE49-F238E27FC236}">
                <a16:creationId xmlns:a16="http://schemas.microsoft.com/office/drawing/2014/main" id="{1BB4E20C-C88F-44EA-8978-DFF46578FEDA}"/>
              </a:ext>
            </a:extLst>
          </p:cNvPr>
          <p:cNvSpPr/>
          <p:nvPr/>
        </p:nvSpPr>
        <p:spPr>
          <a:xfrm>
            <a:off x="0" y="11793"/>
            <a:ext cx="12192000" cy="6834415"/>
          </a:xfrm>
          <a:prstGeom prst="rect">
            <a:avLst/>
          </a:prstGeom>
          <a:noFill/>
          <a:ln w="5715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532F2D-B247-46A4-9D8F-10729EEDB280}"/>
              </a:ext>
            </a:extLst>
          </p:cNvPr>
          <p:cNvSpPr/>
          <p:nvPr/>
        </p:nvSpPr>
        <p:spPr>
          <a:xfrm>
            <a:off x="0" y="5623676"/>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8" name="Picture 17" descr="Text&#10;&#10;Description automatically generated">
            <a:extLst>
              <a:ext uri="{FF2B5EF4-FFF2-40B4-BE49-F238E27FC236}">
                <a16:creationId xmlns:a16="http://schemas.microsoft.com/office/drawing/2014/main" id="{2A09AD52-9AB0-4A03-9982-AF78C815B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40287"/>
            <a:ext cx="1368473" cy="967564"/>
          </a:xfrm>
          <a:prstGeom prst="rect">
            <a:avLst/>
          </a:prstGeom>
        </p:spPr>
      </p:pic>
      <p:sp>
        <p:nvSpPr>
          <p:cNvPr id="19" name="TextBox 18">
            <a:extLst>
              <a:ext uri="{FF2B5EF4-FFF2-40B4-BE49-F238E27FC236}">
                <a16:creationId xmlns:a16="http://schemas.microsoft.com/office/drawing/2014/main" id="{632B6B4B-90AE-45D3-BBED-7791351D2CBE}"/>
              </a:ext>
            </a:extLst>
          </p:cNvPr>
          <p:cNvSpPr txBox="1"/>
          <p:nvPr/>
        </p:nvSpPr>
        <p:spPr>
          <a:xfrm>
            <a:off x="1687730" y="5978984"/>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0" name="TextBox 19">
            <a:extLst>
              <a:ext uri="{FF2B5EF4-FFF2-40B4-BE49-F238E27FC236}">
                <a16:creationId xmlns:a16="http://schemas.microsoft.com/office/drawing/2014/main" id="{50FF1FE2-F633-42D2-8122-2989428B3A08}"/>
              </a:ext>
            </a:extLst>
          </p:cNvPr>
          <p:cNvSpPr txBox="1"/>
          <p:nvPr/>
        </p:nvSpPr>
        <p:spPr>
          <a:xfrm>
            <a:off x="6224861" y="5978983"/>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cxnSp>
        <p:nvCxnSpPr>
          <p:cNvPr id="21" name="Straight Connector 20">
            <a:extLst>
              <a:ext uri="{FF2B5EF4-FFF2-40B4-BE49-F238E27FC236}">
                <a16:creationId xmlns:a16="http://schemas.microsoft.com/office/drawing/2014/main" id="{443FEE15-93CB-4163-AE3C-9918266DB21C}"/>
              </a:ext>
            </a:extLst>
          </p:cNvPr>
          <p:cNvCxnSpPr/>
          <p:nvPr/>
        </p:nvCxnSpPr>
        <p:spPr>
          <a:xfrm>
            <a:off x="6096000" y="5656334"/>
            <a:ext cx="6096000" cy="0"/>
          </a:xfrm>
          <a:prstGeom prst="line">
            <a:avLst/>
          </a:prstGeom>
          <a:ln w="57150">
            <a:solidFill>
              <a:srgbClr val="18A9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7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solidFill>
                  <a:srgbClr val="207BBF"/>
                </a:solidFill>
                <a:latin typeface="Montserrat"/>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solidFill>
                  <a:srgbClr val="207BB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CD0666FF-1D5A-4E3D-9C82-840E9F9B98B4}" type="slidenum">
              <a:rPr lang="en-GB" smtClean="0"/>
              <a:t>‹#›</a:t>
            </a:fld>
            <a:endParaRPr lang="en-GB"/>
          </a:p>
        </p:txBody>
      </p:sp>
      <p:pic>
        <p:nvPicPr>
          <p:cNvPr id="15" name="Picture 14" descr="Logo&#10;&#10;Description automatically generated">
            <a:extLst>
              <a:ext uri="{FF2B5EF4-FFF2-40B4-BE49-F238E27FC236}">
                <a16:creationId xmlns:a16="http://schemas.microsoft.com/office/drawing/2014/main" id="{C9BF89A3-F018-45CD-A6AB-02B6E9E1F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00285"/>
            <a:ext cx="1595995" cy="1091139"/>
          </a:xfrm>
          <a:prstGeom prst="rect">
            <a:avLst/>
          </a:prstGeom>
        </p:spPr>
      </p:pic>
      <p:sp>
        <p:nvSpPr>
          <p:cNvPr id="16" name="Rectangle 15">
            <a:extLst>
              <a:ext uri="{FF2B5EF4-FFF2-40B4-BE49-F238E27FC236}">
                <a16:creationId xmlns:a16="http://schemas.microsoft.com/office/drawing/2014/main" id="{1BB4E20C-C88F-44EA-8978-DFF46578FEDA}"/>
              </a:ext>
            </a:extLst>
          </p:cNvPr>
          <p:cNvSpPr/>
          <p:nvPr/>
        </p:nvSpPr>
        <p:spPr>
          <a:xfrm>
            <a:off x="0" y="1"/>
            <a:ext cx="12192000" cy="6846208"/>
          </a:xfrm>
          <a:prstGeom prst="rect">
            <a:avLst/>
          </a:prstGeom>
          <a:noFill/>
          <a:ln w="57150">
            <a:solidFill>
              <a:srgbClr val="207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532F2D-B247-46A4-9D8F-10729EEDB280}"/>
              </a:ext>
            </a:extLst>
          </p:cNvPr>
          <p:cNvSpPr/>
          <p:nvPr/>
        </p:nvSpPr>
        <p:spPr>
          <a:xfrm>
            <a:off x="0" y="5623676"/>
            <a:ext cx="6096000" cy="1222531"/>
          </a:xfrm>
          <a:prstGeom prst="rect">
            <a:avLst/>
          </a:prstGeom>
          <a:solidFill>
            <a:srgbClr val="207BBF"/>
          </a:solidFill>
          <a:ln>
            <a:solidFill>
              <a:srgbClr val="207BB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8" name="Picture 17" descr="Text&#10;&#10;Description automatically generated">
            <a:extLst>
              <a:ext uri="{FF2B5EF4-FFF2-40B4-BE49-F238E27FC236}">
                <a16:creationId xmlns:a16="http://schemas.microsoft.com/office/drawing/2014/main" id="{2A09AD52-9AB0-4A03-9982-AF78C815B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40287"/>
            <a:ext cx="1368473" cy="967564"/>
          </a:xfrm>
          <a:prstGeom prst="rect">
            <a:avLst/>
          </a:prstGeom>
        </p:spPr>
      </p:pic>
      <p:sp>
        <p:nvSpPr>
          <p:cNvPr id="19" name="TextBox 18">
            <a:extLst>
              <a:ext uri="{FF2B5EF4-FFF2-40B4-BE49-F238E27FC236}">
                <a16:creationId xmlns:a16="http://schemas.microsoft.com/office/drawing/2014/main" id="{632B6B4B-90AE-45D3-BBED-7791351D2CBE}"/>
              </a:ext>
            </a:extLst>
          </p:cNvPr>
          <p:cNvSpPr txBox="1"/>
          <p:nvPr/>
        </p:nvSpPr>
        <p:spPr>
          <a:xfrm>
            <a:off x="1687730" y="5978984"/>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0" name="TextBox 19">
            <a:extLst>
              <a:ext uri="{FF2B5EF4-FFF2-40B4-BE49-F238E27FC236}">
                <a16:creationId xmlns:a16="http://schemas.microsoft.com/office/drawing/2014/main" id="{50FF1FE2-F633-42D2-8122-2989428B3A08}"/>
              </a:ext>
            </a:extLst>
          </p:cNvPr>
          <p:cNvSpPr txBox="1"/>
          <p:nvPr/>
        </p:nvSpPr>
        <p:spPr>
          <a:xfrm>
            <a:off x="6224861" y="5978983"/>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cxnSp>
        <p:nvCxnSpPr>
          <p:cNvPr id="8" name="Straight Connector 7">
            <a:extLst>
              <a:ext uri="{FF2B5EF4-FFF2-40B4-BE49-F238E27FC236}">
                <a16:creationId xmlns:a16="http://schemas.microsoft.com/office/drawing/2014/main" id="{A088ECC8-1FDD-44FF-A57F-A32E5A954B10}"/>
              </a:ext>
            </a:extLst>
          </p:cNvPr>
          <p:cNvCxnSpPr/>
          <p:nvPr/>
        </p:nvCxnSpPr>
        <p:spPr>
          <a:xfrm>
            <a:off x="6096000" y="5656334"/>
            <a:ext cx="6096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93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57136" y="5627603"/>
            <a:ext cx="12134864"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39189" y="5627787"/>
            <a:ext cx="6056811"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8869" y="5681480"/>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838200" y="365125"/>
            <a:ext cx="10515600" cy="1325563"/>
          </a:xfr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16">
            <a:extLst>
              <a:ext uri="{FF2B5EF4-FFF2-40B4-BE49-F238E27FC236}">
                <a16:creationId xmlns:a16="http://schemas.microsoft.com/office/drawing/2014/main" id="{7D1E67D4-CB80-4671-8948-BCC6EBD1F032}"/>
              </a:ext>
            </a:extLst>
          </p:cNvPr>
          <p:cNvSpPr/>
          <p:nvPr/>
        </p:nvSpPr>
        <p:spPr>
          <a:xfrm>
            <a:off x="39189" y="36580"/>
            <a:ext cx="12152811" cy="6835302"/>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11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45A12F-1BA1-429E-AD10-9BEB33DE9B54}"/>
              </a:ext>
            </a:extLst>
          </p:cNvPr>
          <p:cNvSpPr/>
          <p:nvPr/>
        </p:nvSpPr>
        <p:spPr>
          <a:xfrm>
            <a:off x="6073219" y="2692"/>
            <a:ext cx="6096000" cy="5613722"/>
          </a:xfrm>
          <a:prstGeom prst="rect">
            <a:avLst/>
          </a:prstGeom>
          <a:solidFill>
            <a:srgbClr val="3171B7"/>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33866"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5802" y="5698413"/>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457200" y="159609"/>
            <a:ext cx="5181600" cy="1325563"/>
          </a:xfrm>
        </p:spPr>
        <p:txBody>
          <a:body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265347" y="249715"/>
            <a:ext cx="5886450" cy="5261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a:extLst>
              <a:ext uri="{FF2B5EF4-FFF2-40B4-BE49-F238E27FC236}">
                <a16:creationId xmlns:a16="http://schemas.microsoft.com/office/drawing/2014/main" id="{36DE82E6-DA41-4B34-A64D-A3BE45D312E3}"/>
              </a:ext>
            </a:extLst>
          </p:cNvPr>
          <p:cNvSpPr/>
          <p:nvPr/>
        </p:nvSpPr>
        <p:spPr>
          <a:xfrm>
            <a:off x="39189" y="26756"/>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832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33866"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5802" y="5698413"/>
            <a:ext cx="1595995" cy="1091139"/>
          </a:xfrm>
          <a:prstGeom prst="rect">
            <a:avLst/>
          </a:prstGeom>
        </p:spPr>
      </p:pic>
      <p:sp>
        <p:nvSpPr>
          <p:cNvPr id="18" name="Rectangle 17">
            <a:extLst>
              <a:ext uri="{FF2B5EF4-FFF2-40B4-BE49-F238E27FC236}">
                <a16:creationId xmlns:a16="http://schemas.microsoft.com/office/drawing/2014/main" id="{36DE82E6-DA41-4B34-A64D-A3BE45D312E3}"/>
              </a:ext>
            </a:extLst>
          </p:cNvPr>
          <p:cNvSpPr/>
          <p:nvPr/>
        </p:nvSpPr>
        <p:spPr>
          <a:xfrm>
            <a:off x="39189" y="26756"/>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76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FD1A08-015D-445F-B8AE-814957EE5FDE}"/>
              </a:ext>
            </a:extLst>
          </p:cNvPr>
          <p:cNvSpPr/>
          <p:nvPr/>
        </p:nvSpPr>
        <p:spPr>
          <a:xfrm>
            <a:off x="39189" y="36580"/>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2"/>
            <a:extLst>
              <a:ext uri="{FF2B5EF4-FFF2-40B4-BE49-F238E27FC236}">
                <a16:creationId xmlns:a16="http://schemas.microsoft.com/office/drawing/2014/main" id="{226C0793-D51B-4A99-8F00-7A404FB574CB}"/>
              </a:ext>
            </a:extLst>
          </p:cNvPr>
          <p:cNvSpPr/>
          <p:nvPr/>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3A00705C-8492-4998-9B17-E5DC64CD47B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4" name="Footer Placeholder 3">
            <a:extLst>
              <a:ext uri="{FF2B5EF4-FFF2-40B4-BE49-F238E27FC236}">
                <a16:creationId xmlns:a16="http://schemas.microsoft.com/office/drawing/2014/main" id="{53260E59-B212-4FF4-8FCD-7DB44F7ADC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0CA0F7-33EF-41B0-B72F-CBC8D8477E13}"/>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7" name="Speech Bubble: Rectangle 6">
            <a:extLst>
              <a:ext uri="{FF2B5EF4-FFF2-40B4-BE49-F238E27FC236}">
                <a16:creationId xmlns:a16="http://schemas.microsoft.com/office/drawing/2014/main" id="{CB172373-412E-46A5-A3F7-7978EEC645DD}"/>
              </a:ext>
            </a:extLst>
          </p:cNvPr>
          <p:cNvSpPr/>
          <p:nvPr/>
        </p:nvSpPr>
        <p:spPr>
          <a:xfrm>
            <a:off x="9158872" y="95790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5F46081C-05FE-49D9-9D2D-C0C228A294B9}"/>
              </a:ext>
            </a:extLst>
          </p:cNvPr>
          <p:cNvSpPr/>
          <p:nvPr/>
        </p:nvSpPr>
        <p:spPr>
          <a:xfrm>
            <a:off x="8063266" y="-57527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with Corners Rounded 8">
            <a:extLst>
              <a:ext uri="{FF2B5EF4-FFF2-40B4-BE49-F238E27FC236}">
                <a16:creationId xmlns:a16="http://schemas.microsoft.com/office/drawing/2014/main" id="{F7055150-BB73-4092-A473-FB9D8F0E2901}"/>
              </a:ext>
            </a:extLst>
          </p:cNvPr>
          <p:cNvSpPr/>
          <p:nvPr/>
        </p:nvSpPr>
        <p:spPr>
          <a:xfrm>
            <a:off x="10111302" y="-43105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hought Bubble: Cloud 9">
            <a:extLst>
              <a:ext uri="{FF2B5EF4-FFF2-40B4-BE49-F238E27FC236}">
                <a16:creationId xmlns:a16="http://schemas.microsoft.com/office/drawing/2014/main" id="{B183CC5F-C483-48C6-B7F7-B4A6C8A6A5E0}"/>
              </a:ext>
            </a:extLst>
          </p:cNvPr>
          <p:cNvSpPr/>
          <p:nvPr/>
        </p:nvSpPr>
        <p:spPr>
          <a:xfrm rot="1476884">
            <a:off x="10289442" y="183547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BA41DCC9-B722-48FE-9D5B-9EA238421DE8}"/>
              </a:ext>
            </a:extLst>
          </p:cNvPr>
          <p:cNvSpPr/>
          <p:nvPr/>
        </p:nvSpPr>
        <p:spPr>
          <a:xfrm>
            <a:off x="7635750" y="187240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8A9E81C9-B215-42BE-9DA6-26087DB39AEF}"/>
              </a:ext>
            </a:extLst>
          </p:cNvPr>
          <p:cNvSpPr/>
          <p:nvPr/>
        </p:nvSpPr>
        <p:spPr>
          <a:xfrm>
            <a:off x="1866215" y="138728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eech Bubble: Rectangle 12">
            <a:extLst>
              <a:ext uri="{FF2B5EF4-FFF2-40B4-BE49-F238E27FC236}">
                <a16:creationId xmlns:a16="http://schemas.microsoft.com/office/drawing/2014/main" id="{9083FCAD-45A6-42CD-A4BA-85A81FA3D8BD}"/>
              </a:ext>
            </a:extLst>
          </p:cNvPr>
          <p:cNvSpPr/>
          <p:nvPr/>
        </p:nvSpPr>
        <p:spPr>
          <a:xfrm rot="20531057">
            <a:off x="-215222" y="54898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58E131D7-FD11-41CD-B699-0529FF4C9CC0}"/>
              </a:ext>
            </a:extLst>
          </p:cNvPr>
          <p:cNvSpPr/>
          <p:nvPr/>
        </p:nvSpPr>
        <p:spPr>
          <a:xfrm>
            <a:off x="2152332" y="2656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Rectangle with Corners Rounded 14">
            <a:extLst>
              <a:ext uri="{FF2B5EF4-FFF2-40B4-BE49-F238E27FC236}">
                <a16:creationId xmlns:a16="http://schemas.microsoft.com/office/drawing/2014/main" id="{42B4DB07-31ED-4108-BC3B-7D8875556DCD}"/>
              </a:ext>
            </a:extLst>
          </p:cNvPr>
          <p:cNvSpPr/>
          <p:nvPr/>
        </p:nvSpPr>
        <p:spPr>
          <a:xfrm rot="21107619">
            <a:off x="4250723" y="1152074"/>
            <a:ext cx="1794510" cy="1563037"/>
          </a:xfrm>
          <a:prstGeom prst="wedgeRoundRectCallout">
            <a:avLst>
              <a:gd name="adj1" fmla="val 52542"/>
              <a:gd name="adj2" fmla="val 76979"/>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Rectangle with Corners Rounded 15">
            <a:extLst>
              <a:ext uri="{FF2B5EF4-FFF2-40B4-BE49-F238E27FC236}">
                <a16:creationId xmlns:a16="http://schemas.microsoft.com/office/drawing/2014/main" id="{B94D9BC4-DC4C-4AE7-B062-DB5FF07B5E5E}"/>
              </a:ext>
            </a:extLst>
          </p:cNvPr>
          <p:cNvSpPr/>
          <p:nvPr/>
        </p:nvSpPr>
        <p:spPr>
          <a:xfrm rot="1471521">
            <a:off x="7472956" y="29971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9AC3AED3-7A22-4EF2-9777-902EB5595027}"/>
              </a:ext>
            </a:extLst>
          </p:cNvPr>
          <p:cNvSpPr/>
          <p:nvPr/>
        </p:nvSpPr>
        <p:spPr>
          <a:xfrm>
            <a:off x="3220797" y="88696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CE2851DA-5FED-4DD7-A5A9-8783BA9AAEF0}"/>
              </a:ext>
            </a:extLst>
          </p:cNvPr>
          <p:cNvSpPr/>
          <p:nvPr/>
        </p:nvSpPr>
        <p:spPr>
          <a:xfrm>
            <a:off x="-84018" y="-39758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6D7475E4-28F0-44AB-90E7-EA7986028769}"/>
              </a:ext>
            </a:extLst>
          </p:cNvPr>
          <p:cNvSpPr/>
          <p:nvPr/>
        </p:nvSpPr>
        <p:spPr>
          <a:xfrm>
            <a:off x="4723781" y="36539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19">
            <a:extLst>
              <a:ext uri="{FF2B5EF4-FFF2-40B4-BE49-F238E27FC236}">
                <a16:creationId xmlns:a16="http://schemas.microsoft.com/office/drawing/2014/main" id="{4BF44F96-6B16-4983-B642-D12F13CA820B}"/>
              </a:ext>
            </a:extLst>
          </p:cNvPr>
          <p:cNvSpPr/>
          <p:nvPr/>
        </p:nvSpPr>
        <p:spPr>
          <a:xfrm>
            <a:off x="3251255" y="-46941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hought Bubble: Cloud 20">
            <a:extLst>
              <a:ext uri="{FF2B5EF4-FFF2-40B4-BE49-F238E27FC236}">
                <a16:creationId xmlns:a16="http://schemas.microsoft.com/office/drawing/2014/main" id="{6AAF31AA-0B58-4B01-B326-6FCA099403C2}"/>
              </a:ext>
            </a:extLst>
          </p:cNvPr>
          <p:cNvSpPr/>
          <p:nvPr/>
        </p:nvSpPr>
        <p:spPr>
          <a:xfrm>
            <a:off x="4044567" y="-51730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AE14D5E-54F2-49BA-82D0-0E2AB6ACD873}"/>
              </a:ext>
            </a:extLst>
          </p:cNvPr>
          <p:cNvSpPr/>
          <p:nvPr/>
        </p:nvSpPr>
        <p:spPr>
          <a:xfrm>
            <a:off x="1184226" y="-113552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hought Bubble: Cloud 22">
            <a:extLst>
              <a:ext uri="{FF2B5EF4-FFF2-40B4-BE49-F238E27FC236}">
                <a16:creationId xmlns:a16="http://schemas.microsoft.com/office/drawing/2014/main" id="{63FA9EC0-D018-4A00-A611-985058A89C0A}"/>
              </a:ext>
            </a:extLst>
          </p:cNvPr>
          <p:cNvSpPr/>
          <p:nvPr/>
        </p:nvSpPr>
        <p:spPr>
          <a:xfrm>
            <a:off x="6392201" y="-38675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Text&#10;&#10;Description automatically generated">
            <a:hlinkClick r:id="rId2"/>
            <a:extLst>
              <a:ext uri="{FF2B5EF4-FFF2-40B4-BE49-F238E27FC236}">
                <a16:creationId xmlns:a16="http://schemas.microsoft.com/office/drawing/2014/main" id="{7B66EB29-6C1B-4DE1-AECF-591B7A5AB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25" name="TextBox 24">
            <a:extLst>
              <a:ext uri="{FF2B5EF4-FFF2-40B4-BE49-F238E27FC236}">
                <a16:creationId xmlns:a16="http://schemas.microsoft.com/office/drawing/2014/main" id="{163B7E8B-5BA7-49B9-9E43-5CD054C77E47}"/>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6" name="TextBox 25">
            <a:extLst>
              <a:ext uri="{FF2B5EF4-FFF2-40B4-BE49-F238E27FC236}">
                <a16:creationId xmlns:a16="http://schemas.microsoft.com/office/drawing/2014/main" id="{D99907A5-E8D0-43B6-BD28-F05FC228E717}"/>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27" name="Picture 26" descr="Logo&#10;&#10;Description automatically generated">
            <a:extLst>
              <a:ext uri="{FF2B5EF4-FFF2-40B4-BE49-F238E27FC236}">
                <a16:creationId xmlns:a16="http://schemas.microsoft.com/office/drawing/2014/main" id="{FCFDE9B0-D002-4727-9DCF-3EA94C38C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0333" y="5702764"/>
            <a:ext cx="1595995" cy="1091139"/>
          </a:xfrm>
          <a:prstGeom prst="rect">
            <a:avLst/>
          </a:prstGeom>
        </p:spPr>
      </p:pic>
      <p:sp>
        <p:nvSpPr>
          <p:cNvPr id="28" name="Content Placeholder 2">
            <a:extLst>
              <a:ext uri="{FF2B5EF4-FFF2-40B4-BE49-F238E27FC236}">
                <a16:creationId xmlns:a16="http://schemas.microsoft.com/office/drawing/2014/main" id="{4870A8F2-97AC-4D0F-BD55-78E3D1710516}"/>
              </a:ext>
            </a:extLst>
          </p:cNvPr>
          <p:cNvSpPr>
            <a:spLocks noGrp="1"/>
          </p:cNvSpPr>
          <p:nvPr>
            <p:ph sz="half" idx="1"/>
          </p:nvPr>
        </p:nvSpPr>
        <p:spPr>
          <a:xfrm>
            <a:off x="348405" y="3567969"/>
            <a:ext cx="9717602" cy="1965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Rectangle 30">
            <a:extLst>
              <a:ext uri="{FF2B5EF4-FFF2-40B4-BE49-F238E27FC236}">
                <a16:creationId xmlns:a16="http://schemas.microsoft.com/office/drawing/2014/main" id="{CEAB8483-FD8A-436A-A97A-19DC6204E359}"/>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004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14992"/>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5" name="Rectangle 14">
            <a:extLst>
              <a:ext uri="{FF2B5EF4-FFF2-40B4-BE49-F238E27FC236}">
                <a16:creationId xmlns:a16="http://schemas.microsoft.com/office/drawing/2014/main" id="{6AC34DE5-E9D2-4223-A27E-D3DD01A4E8B1}"/>
              </a:ext>
            </a:extLst>
          </p:cNvPr>
          <p:cNvSpPr/>
          <p:nvPr/>
        </p:nvSpPr>
        <p:spPr>
          <a:xfrm>
            <a:off x="39189" y="34463"/>
            <a:ext cx="12152811" cy="682353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920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566107" y="3445073"/>
            <a:ext cx="11098973" cy="2079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14992"/>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6739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5" name="Rectangle 14">
            <a:extLst>
              <a:ext uri="{FF2B5EF4-FFF2-40B4-BE49-F238E27FC236}">
                <a16:creationId xmlns:a16="http://schemas.microsoft.com/office/drawing/2014/main" id="{6AC34DE5-E9D2-4223-A27E-D3DD01A4E8B1}"/>
              </a:ext>
            </a:extLst>
          </p:cNvPr>
          <p:cNvSpPr/>
          <p:nvPr/>
        </p:nvSpPr>
        <p:spPr>
          <a:xfrm>
            <a:off x="39189" y="34463"/>
            <a:ext cx="12152811" cy="680448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Rectangle 16">
            <a:extLst>
              <a:ext uri="{FF2B5EF4-FFF2-40B4-BE49-F238E27FC236}">
                <a16:creationId xmlns:a16="http://schemas.microsoft.com/office/drawing/2014/main" id="{2EC0B96D-408D-403C-902A-1D31D9BCDD94}"/>
              </a:ext>
            </a:extLst>
          </p:cNvPr>
          <p:cNvSpPr/>
          <p:nvPr/>
        </p:nvSpPr>
        <p:spPr>
          <a:xfrm>
            <a:off x="9287733" y="1005108"/>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82102E89-D0F3-4465-9151-873F47AA810B}"/>
              </a:ext>
            </a:extLst>
          </p:cNvPr>
          <p:cNvSpPr/>
          <p:nvPr/>
        </p:nvSpPr>
        <p:spPr>
          <a:xfrm>
            <a:off x="8192127" y="-528070"/>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1F972CAF-1A10-449D-AD89-FA76A9455089}"/>
              </a:ext>
            </a:extLst>
          </p:cNvPr>
          <p:cNvSpPr/>
          <p:nvPr/>
        </p:nvSpPr>
        <p:spPr>
          <a:xfrm>
            <a:off x="10240163" y="-383850"/>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hought Bubble: Cloud 19">
            <a:extLst>
              <a:ext uri="{FF2B5EF4-FFF2-40B4-BE49-F238E27FC236}">
                <a16:creationId xmlns:a16="http://schemas.microsoft.com/office/drawing/2014/main" id="{995254D4-A087-4AE1-843F-219E711BC40B}"/>
              </a:ext>
            </a:extLst>
          </p:cNvPr>
          <p:cNvSpPr/>
          <p:nvPr/>
        </p:nvSpPr>
        <p:spPr>
          <a:xfrm rot="1476884">
            <a:off x="10418303" y="1882677"/>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Oval 20">
            <a:extLst>
              <a:ext uri="{FF2B5EF4-FFF2-40B4-BE49-F238E27FC236}">
                <a16:creationId xmlns:a16="http://schemas.microsoft.com/office/drawing/2014/main" id="{957C0545-3B01-48F9-8186-1B1F7BA7EC4E}"/>
              </a:ext>
            </a:extLst>
          </p:cNvPr>
          <p:cNvSpPr/>
          <p:nvPr/>
        </p:nvSpPr>
        <p:spPr>
          <a:xfrm>
            <a:off x="7764611" y="1919609"/>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EB3878DE-186C-43D0-83B0-35E8C4AE1EED}"/>
              </a:ext>
            </a:extLst>
          </p:cNvPr>
          <p:cNvSpPr/>
          <p:nvPr/>
        </p:nvSpPr>
        <p:spPr>
          <a:xfrm>
            <a:off x="1995076" y="1434487"/>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Rectangle 22">
            <a:extLst>
              <a:ext uri="{FF2B5EF4-FFF2-40B4-BE49-F238E27FC236}">
                <a16:creationId xmlns:a16="http://schemas.microsoft.com/office/drawing/2014/main" id="{009045A2-0C6B-4CF8-89E8-50B752B4A60B}"/>
              </a:ext>
            </a:extLst>
          </p:cNvPr>
          <p:cNvSpPr/>
          <p:nvPr/>
        </p:nvSpPr>
        <p:spPr>
          <a:xfrm rot="20531057">
            <a:off x="-86361" y="596193"/>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Rectangle with Corners Rounded 23">
            <a:extLst>
              <a:ext uri="{FF2B5EF4-FFF2-40B4-BE49-F238E27FC236}">
                <a16:creationId xmlns:a16="http://schemas.microsoft.com/office/drawing/2014/main" id="{E1B85D7D-980E-44FA-8304-AB5FF0EF6B6D}"/>
              </a:ext>
            </a:extLst>
          </p:cNvPr>
          <p:cNvSpPr/>
          <p:nvPr/>
        </p:nvSpPr>
        <p:spPr>
          <a:xfrm>
            <a:off x="2281193" y="73775"/>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34933808-BAA8-406F-8FB8-08B1E161505D}"/>
              </a:ext>
            </a:extLst>
          </p:cNvPr>
          <p:cNvSpPr/>
          <p:nvPr/>
        </p:nvSpPr>
        <p:spPr>
          <a:xfrm rot="21107619">
            <a:off x="4379584" y="1199280"/>
            <a:ext cx="1794510" cy="1563037"/>
          </a:xfrm>
          <a:prstGeom prst="wedgeRoundRectCallout">
            <a:avLst>
              <a:gd name="adj1" fmla="val 52485"/>
              <a:gd name="adj2" fmla="val 66266"/>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CF8DE1B0-EBD5-4431-B5E9-91B8011679DA}"/>
              </a:ext>
            </a:extLst>
          </p:cNvPr>
          <p:cNvSpPr/>
          <p:nvPr/>
        </p:nvSpPr>
        <p:spPr>
          <a:xfrm rot="1471521">
            <a:off x="7601817" y="346921"/>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Oval 26">
            <a:extLst>
              <a:ext uri="{FF2B5EF4-FFF2-40B4-BE49-F238E27FC236}">
                <a16:creationId xmlns:a16="http://schemas.microsoft.com/office/drawing/2014/main" id="{94423428-383C-4ACB-AE3A-4B8584B9A7AF}"/>
              </a:ext>
            </a:extLst>
          </p:cNvPr>
          <p:cNvSpPr/>
          <p:nvPr/>
        </p:nvSpPr>
        <p:spPr>
          <a:xfrm>
            <a:off x="3349658" y="934175"/>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Oval 27">
            <a:extLst>
              <a:ext uri="{FF2B5EF4-FFF2-40B4-BE49-F238E27FC236}">
                <a16:creationId xmlns:a16="http://schemas.microsoft.com/office/drawing/2014/main" id="{35D8D339-1F04-474F-9615-EEA31B920A95}"/>
              </a:ext>
            </a:extLst>
          </p:cNvPr>
          <p:cNvSpPr/>
          <p:nvPr/>
        </p:nvSpPr>
        <p:spPr>
          <a:xfrm>
            <a:off x="44843" y="-350374"/>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28">
            <a:extLst>
              <a:ext uri="{FF2B5EF4-FFF2-40B4-BE49-F238E27FC236}">
                <a16:creationId xmlns:a16="http://schemas.microsoft.com/office/drawing/2014/main" id="{2EF5B999-4EF9-43E9-A6B4-064AC7ED85DA}"/>
              </a:ext>
            </a:extLst>
          </p:cNvPr>
          <p:cNvSpPr/>
          <p:nvPr/>
        </p:nvSpPr>
        <p:spPr>
          <a:xfrm>
            <a:off x="4852642" y="412604"/>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Rectangle 29">
            <a:extLst>
              <a:ext uri="{FF2B5EF4-FFF2-40B4-BE49-F238E27FC236}">
                <a16:creationId xmlns:a16="http://schemas.microsoft.com/office/drawing/2014/main" id="{8427611A-DCB2-4E18-AC4F-F4DBCA2F2C09}"/>
              </a:ext>
            </a:extLst>
          </p:cNvPr>
          <p:cNvSpPr/>
          <p:nvPr/>
        </p:nvSpPr>
        <p:spPr>
          <a:xfrm>
            <a:off x="3380116" y="-422210"/>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hought Bubble: Cloud 30">
            <a:extLst>
              <a:ext uri="{FF2B5EF4-FFF2-40B4-BE49-F238E27FC236}">
                <a16:creationId xmlns:a16="http://schemas.microsoft.com/office/drawing/2014/main" id="{D5F2F511-0DD8-4D5D-8224-FC8E500E5EFD}"/>
              </a:ext>
            </a:extLst>
          </p:cNvPr>
          <p:cNvSpPr/>
          <p:nvPr/>
        </p:nvSpPr>
        <p:spPr>
          <a:xfrm>
            <a:off x="4173428" y="-470099"/>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hought Bubble: Cloud 31">
            <a:extLst>
              <a:ext uri="{FF2B5EF4-FFF2-40B4-BE49-F238E27FC236}">
                <a16:creationId xmlns:a16="http://schemas.microsoft.com/office/drawing/2014/main" id="{82D7A106-A5D3-49F6-A2C6-C55A41967DE0}"/>
              </a:ext>
            </a:extLst>
          </p:cNvPr>
          <p:cNvSpPr/>
          <p:nvPr/>
        </p:nvSpPr>
        <p:spPr>
          <a:xfrm>
            <a:off x="1313087" y="-1088314"/>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778175CB-134E-407D-890C-A2F31F6138FF}"/>
              </a:ext>
            </a:extLst>
          </p:cNvPr>
          <p:cNvSpPr/>
          <p:nvPr/>
        </p:nvSpPr>
        <p:spPr>
          <a:xfrm>
            <a:off x="6521062" y="-339545"/>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145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E6252-1BF4-4B76-8043-64AE29952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CE6449D-1EB0-421F-B56C-DAC573DED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BF1570E-8393-4820-BCE0-E01D4C3C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2F925F65-BE7E-4683-A46C-E57EBDC7A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353775-F676-4191-928A-CB3A2A8D6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666FF-1D5A-4E3D-9C82-840E9F9B98B4}" type="slidenum">
              <a:rPr lang="en-GB" smtClean="0"/>
              <a:t>‹#›</a:t>
            </a:fld>
            <a:endParaRPr lang="en-GB"/>
          </a:p>
        </p:txBody>
      </p:sp>
      <p:pic>
        <p:nvPicPr>
          <p:cNvPr id="12" name="Picture 11" descr="Text&#10;&#10;Description automatically generated">
            <a:extLst>
              <a:ext uri="{FF2B5EF4-FFF2-40B4-BE49-F238E27FC236}">
                <a16:creationId xmlns:a16="http://schemas.microsoft.com/office/drawing/2014/main" id="{3B32E2C2-1874-45E8-980E-1A1C8242287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2E8E29D5-C0D9-4E27-8685-8C6965546B3B}"/>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Rectangle 14">
            <a:extLst>
              <a:ext uri="{FF2B5EF4-FFF2-40B4-BE49-F238E27FC236}">
                <a16:creationId xmlns:a16="http://schemas.microsoft.com/office/drawing/2014/main" id="{9F19A62F-6E57-43BE-B217-3829FA2D56DA}"/>
              </a:ext>
            </a:extLst>
          </p:cNvPr>
          <p:cNvSpPr/>
          <p:nvPr/>
        </p:nvSpPr>
        <p:spPr>
          <a:xfrm>
            <a:off x="9686260" y="563546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54037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914400" rtl="0" eaLnBrk="1" latinLnBrk="0" hangingPunct="1">
        <a:lnSpc>
          <a:spcPct val="90000"/>
        </a:lnSpc>
        <a:spcBef>
          <a:spcPct val="0"/>
        </a:spcBef>
        <a:buNone/>
        <a:defRPr sz="4400" kern="1200">
          <a:solidFill>
            <a:srgbClr val="1D1D1B"/>
          </a:solidFill>
          <a:latin typeface="Montserra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1D1B"/>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D1B"/>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1B"/>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4209" y="884370"/>
            <a:ext cx="5826191" cy="3151250"/>
          </a:xfrm>
        </p:spPr>
        <p:txBody>
          <a:bodyPr>
            <a:noAutofit/>
          </a:bodyPr>
          <a:lstStyle/>
          <a:p>
            <a:pPr algn="ctr"/>
            <a:r>
              <a:rPr lang="en-GB" sz="5400" b="1"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Different Types of Questioning </a:t>
            </a:r>
          </a:p>
        </p:txBody>
      </p:sp>
      <p:sp>
        <p:nvSpPr>
          <p:cNvPr id="9" name="Speech Bubble: Rectangle with Corners Rounded 8">
            <a:extLst>
              <a:ext uri="{FF2B5EF4-FFF2-40B4-BE49-F238E27FC236}">
                <a16:creationId xmlns:a16="http://schemas.microsoft.com/office/drawing/2014/main" id="{7BA3FC5E-E0DE-4050-8E03-8D3462280271}"/>
              </a:ext>
            </a:extLst>
          </p:cNvPr>
          <p:cNvSpPr/>
          <p:nvPr/>
        </p:nvSpPr>
        <p:spPr>
          <a:xfrm>
            <a:off x="300363" y="184105"/>
            <a:ext cx="3028256" cy="1400530"/>
          </a:xfrm>
          <a:prstGeom prst="wedgeRoundRectCallout">
            <a:avLst>
              <a:gd name="adj1" fmla="val 6851"/>
              <a:gd name="adj2" fmla="val 76311"/>
              <a:gd name="adj3" fmla="val 16667"/>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algun Gothic" panose="020B0503020000020004" pitchFamily="34" charset="-127"/>
                <a:ea typeface="Malgun Gothic" panose="020B0503020000020004" pitchFamily="34" charset="-127"/>
              </a:rPr>
              <a:t>Closed </a:t>
            </a:r>
          </a:p>
          <a:p>
            <a:pPr algn="ctr"/>
            <a:r>
              <a:rPr lang="en-GB" sz="2800" dirty="0">
                <a:latin typeface="Malgun Gothic" panose="020B0503020000020004" pitchFamily="34" charset="-127"/>
                <a:ea typeface="Malgun Gothic" panose="020B0503020000020004" pitchFamily="34" charset="-127"/>
              </a:rPr>
              <a:t>Questions </a:t>
            </a:r>
          </a:p>
        </p:txBody>
      </p:sp>
      <p:sp>
        <p:nvSpPr>
          <p:cNvPr id="6" name="Speech Bubble: Rectangle with Corners Rounded 5">
            <a:extLst>
              <a:ext uri="{FF2B5EF4-FFF2-40B4-BE49-F238E27FC236}">
                <a16:creationId xmlns:a16="http://schemas.microsoft.com/office/drawing/2014/main" id="{2FA3B1B7-074F-4A78-8B5B-D3E1DB4EDE46}"/>
              </a:ext>
            </a:extLst>
          </p:cNvPr>
          <p:cNvSpPr/>
          <p:nvPr/>
        </p:nvSpPr>
        <p:spPr>
          <a:xfrm>
            <a:off x="2815316" y="1931998"/>
            <a:ext cx="3112477" cy="1400530"/>
          </a:xfrm>
          <a:prstGeom prst="wedgeRoundRectCallout">
            <a:avLst>
              <a:gd name="adj1" fmla="val -7839"/>
              <a:gd name="adj2" fmla="val 77567"/>
              <a:gd name="adj3" fmla="val 16667"/>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algun Gothic" panose="020B0503020000020004" pitchFamily="34" charset="-127"/>
                <a:ea typeface="Malgun Gothic" panose="020B0503020000020004" pitchFamily="34" charset="-127"/>
              </a:rPr>
              <a:t>Open </a:t>
            </a:r>
          </a:p>
          <a:p>
            <a:pPr algn="ctr"/>
            <a:r>
              <a:rPr lang="en-GB" sz="2800" dirty="0">
                <a:latin typeface="Malgun Gothic" panose="020B0503020000020004" pitchFamily="34" charset="-127"/>
                <a:ea typeface="Malgun Gothic" panose="020B0503020000020004" pitchFamily="34" charset="-127"/>
              </a:rPr>
              <a:t>Questions </a:t>
            </a:r>
          </a:p>
        </p:txBody>
      </p:sp>
      <p:sp>
        <p:nvSpPr>
          <p:cNvPr id="8" name="Speech Bubble: Rectangle with Corners Rounded 7">
            <a:extLst>
              <a:ext uri="{FF2B5EF4-FFF2-40B4-BE49-F238E27FC236}">
                <a16:creationId xmlns:a16="http://schemas.microsoft.com/office/drawing/2014/main" id="{F0B2F511-C839-4041-8B7B-3022180586C7}"/>
              </a:ext>
            </a:extLst>
          </p:cNvPr>
          <p:cNvSpPr/>
          <p:nvPr/>
        </p:nvSpPr>
        <p:spPr>
          <a:xfrm>
            <a:off x="300363" y="3679891"/>
            <a:ext cx="3112477" cy="1400530"/>
          </a:xfrm>
          <a:prstGeom prst="wedgeRoundRectCallout">
            <a:avLst>
              <a:gd name="adj1" fmla="val 6851"/>
              <a:gd name="adj2" fmla="val 76311"/>
              <a:gd name="adj3" fmla="val 16667"/>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algun Gothic" panose="020B0503020000020004" pitchFamily="34" charset="-127"/>
                <a:ea typeface="Malgun Gothic" panose="020B0503020000020004" pitchFamily="34" charset="-127"/>
              </a:rPr>
              <a:t>Probing</a:t>
            </a:r>
          </a:p>
          <a:p>
            <a:pPr algn="ctr"/>
            <a:r>
              <a:rPr lang="en-GB" sz="2800" dirty="0">
                <a:latin typeface="Malgun Gothic" panose="020B0503020000020004" pitchFamily="34" charset="-127"/>
                <a:ea typeface="Malgun Gothic" panose="020B0503020000020004" pitchFamily="34" charset="-127"/>
              </a:rPr>
              <a:t> Questions </a:t>
            </a:r>
          </a:p>
        </p:txBody>
      </p:sp>
      <p:pic>
        <p:nvPicPr>
          <p:cNvPr id="10" name="Picture 9" descr="Image of a red question mark with a white 'blob' man leaning against it">
            <a:extLst>
              <a:ext uri="{FF2B5EF4-FFF2-40B4-BE49-F238E27FC236}">
                <a16:creationId xmlns:a16="http://schemas.microsoft.com/office/drawing/2014/main" id="{C0F6C56B-3AF6-4736-B34B-46F7444E556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965" b="89552" l="9950" r="89552">
                        <a14:foregroundMark x1="44279" y1="6965" x2="44279" y2="6965"/>
                        <a14:foregroundMark x1="34826" y1="71642" x2="34826" y2="71642"/>
                        <a14:foregroundMark x1="57214" y1="89055" x2="57214" y2="89055"/>
                        <a14:foregroundMark x1="55721" y1="84577" x2="59204" y2="88557"/>
                        <a14:foregroundMark x1="52736" y1="86567" x2="52736" y2="86567"/>
                      </a14:backgroundRemoval>
                    </a14:imgEffect>
                  </a14:imgLayer>
                </a14:imgProps>
              </a:ext>
              <a:ext uri="{28A0092B-C50C-407E-A947-70E740481C1C}">
                <a14:useLocalDpi xmlns:a14="http://schemas.microsoft.com/office/drawing/2010/main" val="0"/>
              </a:ext>
            </a:extLst>
          </a:blip>
          <a:stretch>
            <a:fillRect/>
          </a:stretch>
        </p:blipFill>
        <p:spPr>
          <a:xfrm>
            <a:off x="10148434" y="3332528"/>
            <a:ext cx="2272165" cy="2272165"/>
          </a:xfrm>
          <a:prstGeom prst="rect">
            <a:avLst/>
          </a:prstGeom>
        </p:spPr>
      </p:pic>
    </p:spTree>
    <p:extLst>
      <p:ext uri="{BB962C8B-B14F-4D97-AF65-F5344CB8AC3E}">
        <p14:creationId xmlns:p14="http://schemas.microsoft.com/office/powerpoint/2010/main" val="298774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EB9A-9C10-4FD0-9FAB-153BDC5BB8E3}"/>
              </a:ext>
            </a:extLst>
          </p:cNvPr>
          <p:cNvSpPr>
            <a:spLocks noGrp="1"/>
          </p:cNvSpPr>
          <p:nvPr>
            <p:ph type="ctrTitle"/>
          </p:nvPr>
        </p:nvSpPr>
        <p:spPr>
          <a:xfrm>
            <a:off x="2678222" y="3786084"/>
            <a:ext cx="6835556" cy="954556"/>
          </a:xfrm>
        </p:spPr>
        <p:txBody>
          <a:bodyPr vert="horz" lIns="91440" tIns="45720" rIns="91440" bIns="45720" rtlCol="0" anchor="t">
            <a:noAutofit/>
          </a:bodyPr>
          <a:lstStyle/>
          <a:p>
            <a:r>
              <a:rPr lang="en-US" sz="6600" b="1" dirty="0">
                <a:solidFill>
                  <a:schemeClr val="tx1"/>
                </a:solidFill>
                <a:latin typeface="Malgun Gothic" panose="020B0503020000020004" pitchFamily="34" charset="-127"/>
                <a:ea typeface="Malgun Gothic" panose="020B0503020000020004" pitchFamily="34" charset="-127"/>
              </a:rPr>
              <a:t>Any Questions?</a:t>
            </a:r>
            <a:br>
              <a:rPr lang="en-US" sz="6600" b="1" dirty="0">
                <a:solidFill>
                  <a:schemeClr val="tx1"/>
                </a:solidFill>
                <a:latin typeface="Malgun Gothic" panose="020B0503020000020004" pitchFamily="34" charset="-127"/>
                <a:ea typeface="Malgun Gothic" panose="020B0503020000020004" pitchFamily="34" charset="-127"/>
              </a:rPr>
            </a:br>
            <a:endParaRPr lang="en-US" sz="6600" b="1" dirty="0">
              <a:solidFill>
                <a:schemeClr val="tx1"/>
              </a:solidFill>
              <a:latin typeface="Malgun Gothic" panose="020B0503020000020004" pitchFamily="34" charset="-127"/>
              <a:ea typeface="Malgun Gothic" panose="020B0503020000020004" pitchFamily="34" charset="-127"/>
            </a:endParaRPr>
          </a:p>
        </p:txBody>
      </p:sp>
      <p:sp>
        <p:nvSpPr>
          <p:cNvPr id="5" name="Speech Bubble: Oval 4">
            <a:extLst>
              <a:ext uri="{FF2B5EF4-FFF2-40B4-BE49-F238E27FC236}">
                <a16:creationId xmlns:a16="http://schemas.microsoft.com/office/drawing/2014/main" id="{03E55D45-578F-4EC7-8CC2-3693DB180743}"/>
              </a:ext>
            </a:extLst>
          </p:cNvPr>
          <p:cNvSpPr/>
          <p:nvPr/>
        </p:nvSpPr>
        <p:spPr>
          <a:xfrm>
            <a:off x="1683018" y="1885119"/>
            <a:ext cx="2219743" cy="1280491"/>
          </a:xfrm>
          <a:prstGeom prst="wedgeEllipseCallout">
            <a:avLst>
              <a:gd name="adj1" fmla="val 29316"/>
              <a:gd name="adj2" fmla="val 67157"/>
            </a:avLst>
          </a:prstGeom>
          <a:solidFill>
            <a:srgbClr val="3171B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effectLst>
                  <a:outerShdw blurRad="38100" dist="38100" dir="2700000" algn="tl">
                    <a:srgbClr val="000000">
                      <a:alpha val="43137"/>
                    </a:srgbClr>
                  </a:outerShdw>
                </a:effectLst>
              </a:rPr>
              <a:t>?</a:t>
            </a:r>
          </a:p>
        </p:txBody>
      </p:sp>
      <p:sp>
        <p:nvSpPr>
          <p:cNvPr id="6" name="Speech Bubble: Oval 5">
            <a:extLst>
              <a:ext uri="{FF2B5EF4-FFF2-40B4-BE49-F238E27FC236}">
                <a16:creationId xmlns:a16="http://schemas.microsoft.com/office/drawing/2014/main" id="{D9F30CE1-27CC-4227-833A-919A6A2DB36F}"/>
              </a:ext>
              <a:ext uri="{C183D7F6-B498-43B3-948B-1728B52AA6E4}">
                <adec:decorative xmlns:adec="http://schemas.microsoft.com/office/drawing/2017/decorative" val="1"/>
              </a:ext>
            </a:extLst>
          </p:cNvPr>
          <p:cNvSpPr/>
          <p:nvPr/>
        </p:nvSpPr>
        <p:spPr>
          <a:xfrm>
            <a:off x="3472067" y="2110201"/>
            <a:ext cx="1828800" cy="1280492"/>
          </a:xfrm>
          <a:prstGeom prst="wedgeEllipseCallout">
            <a:avLst/>
          </a:prstGeom>
          <a:solidFill>
            <a:schemeClr val="tx1"/>
          </a:solid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
        <p:nvSpPr>
          <p:cNvPr id="7" name="Speech Bubble: Oval 6">
            <a:extLst>
              <a:ext uri="{FF2B5EF4-FFF2-40B4-BE49-F238E27FC236}">
                <a16:creationId xmlns:a16="http://schemas.microsoft.com/office/drawing/2014/main" id="{A21541F7-3059-4CA3-ACB4-E3B04388B617}"/>
              </a:ext>
              <a:ext uri="{C183D7F6-B498-43B3-948B-1728B52AA6E4}">
                <adec:decorative xmlns:adec="http://schemas.microsoft.com/office/drawing/2017/decorative" val="1"/>
              </a:ext>
            </a:extLst>
          </p:cNvPr>
          <p:cNvSpPr/>
          <p:nvPr/>
        </p:nvSpPr>
        <p:spPr>
          <a:xfrm>
            <a:off x="7519981" y="1711701"/>
            <a:ext cx="2053442" cy="1578044"/>
          </a:xfrm>
          <a:prstGeom prst="wedgeEllipseCallout">
            <a:avLst>
              <a:gd name="adj1" fmla="val 35314"/>
              <a:gd name="adj2" fmla="val 59981"/>
            </a:avLst>
          </a:prstGeom>
          <a:solidFill>
            <a:schemeClr val="tx1"/>
          </a:solid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
        <p:nvSpPr>
          <p:cNvPr id="8" name="Speech Bubble: Oval 7">
            <a:extLst>
              <a:ext uri="{FF2B5EF4-FFF2-40B4-BE49-F238E27FC236}">
                <a16:creationId xmlns:a16="http://schemas.microsoft.com/office/drawing/2014/main" id="{81142736-001C-4533-AEAD-65C995EADD0B}"/>
              </a:ext>
              <a:ext uri="{C183D7F6-B498-43B3-948B-1728B52AA6E4}">
                <adec:decorative xmlns:adec="http://schemas.microsoft.com/office/drawing/2017/decorative" val="1"/>
              </a:ext>
            </a:extLst>
          </p:cNvPr>
          <p:cNvSpPr/>
          <p:nvPr/>
        </p:nvSpPr>
        <p:spPr>
          <a:xfrm>
            <a:off x="2988361" y="1071456"/>
            <a:ext cx="1828800" cy="1280491"/>
          </a:xfrm>
          <a:prstGeom prst="wedgeEllipseCallout">
            <a:avLst/>
          </a:prstGeom>
          <a:solidFill>
            <a:srgbClr val="18A98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effectLst>
                  <a:outerShdw blurRad="38100" dist="38100" dir="2700000" algn="tl">
                    <a:srgbClr val="000000">
                      <a:alpha val="43137"/>
                    </a:srgbClr>
                  </a:outerShdw>
                </a:effectLst>
              </a:rPr>
              <a:t>?</a:t>
            </a:r>
          </a:p>
        </p:txBody>
      </p:sp>
      <p:sp>
        <p:nvSpPr>
          <p:cNvPr id="9" name="Speech Bubble: Oval 8">
            <a:extLst>
              <a:ext uri="{FF2B5EF4-FFF2-40B4-BE49-F238E27FC236}">
                <a16:creationId xmlns:a16="http://schemas.microsoft.com/office/drawing/2014/main" id="{90F9E50D-A6BE-43BB-AA06-74CE14759D39}"/>
              </a:ext>
              <a:ext uri="{C183D7F6-B498-43B3-948B-1728B52AA6E4}">
                <adec:decorative xmlns:adec="http://schemas.microsoft.com/office/drawing/2017/decorative" val="1"/>
              </a:ext>
            </a:extLst>
          </p:cNvPr>
          <p:cNvSpPr/>
          <p:nvPr/>
        </p:nvSpPr>
        <p:spPr>
          <a:xfrm>
            <a:off x="4579274" y="1186276"/>
            <a:ext cx="2053442" cy="1578044"/>
          </a:xfrm>
          <a:prstGeom prst="wedgeEllipseCallout">
            <a:avLst>
              <a:gd name="adj1" fmla="val -8248"/>
              <a:gd name="adj2" fmla="val 70058"/>
            </a:avLst>
          </a:prstGeom>
          <a:solidFill>
            <a:schemeClr val="tx1"/>
          </a:solid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
        <p:nvSpPr>
          <p:cNvPr id="10" name="Speech Bubble: Oval 9">
            <a:extLst>
              <a:ext uri="{FF2B5EF4-FFF2-40B4-BE49-F238E27FC236}">
                <a16:creationId xmlns:a16="http://schemas.microsoft.com/office/drawing/2014/main" id="{667E3245-1110-4E22-9D42-F6E99EFCE8B6}"/>
              </a:ext>
              <a:ext uri="{C183D7F6-B498-43B3-948B-1728B52AA6E4}">
                <adec:decorative xmlns:adec="http://schemas.microsoft.com/office/drawing/2017/decorative" val="1"/>
              </a:ext>
            </a:extLst>
          </p:cNvPr>
          <p:cNvSpPr/>
          <p:nvPr/>
        </p:nvSpPr>
        <p:spPr>
          <a:xfrm>
            <a:off x="5736209" y="2238894"/>
            <a:ext cx="2219743" cy="1280491"/>
          </a:xfrm>
          <a:prstGeom prst="wedgeEllipseCallout">
            <a:avLst>
              <a:gd name="adj1" fmla="val -38744"/>
              <a:gd name="adj2" fmla="val -64796"/>
            </a:avLst>
          </a:prstGeom>
          <a:solidFill>
            <a:srgbClr val="3171B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effectLst>
                  <a:outerShdw blurRad="38100" dist="38100" dir="2700000" algn="tl">
                    <a:srgbClr val="000000">
                      <a:alpha val="43137"/>
                    </a:srgbClr>
                  </a:outerShdw>
                </a:effectLst>
              </a:rPr>
              <a:t>?</a:t>
            </a:r>
          </a:p>
        </p:txBody>
      </p:sp>
      <p:sp>
        <p:nvSpPr>
          <p:cNvPr id="3" name="Speech Bubble: Oval 2">
            <a:extLst>
              <a:ext uri="{FF2B5EF4-FFF2-40B4-BE49-F238E27FC236}">
                <a16:creationId xmlns:a16="http://schemas.microsoft.com/office/drawing/2014/main" id="{5FD67E2A-E0A6-4C46-8D58-8CF0E7BEFCFD}"/>
              </a:ext>
              <a:ext uri="{C183D7F6-B498-43B3-948B-1728B52AA6E4}">
                <adec:decorative xmlns:adec="http://schemas.microsoft.com/office/drawing/2017/decorative" val="1"/>
              </a:ext>
            </a:extLst>
          </p:cNvPr>
          <p:cNvSpPr/>
          <p:nvPr/>
        </p:nvSpPr>
        <p:spPr>
          <a:xfrm>
            <a:off x="6530054" y="1071456"/>
            <a:ext cx="1828800" cy="1280491"/>
          </a:xfrm>
          <a:prstGeom prst="wedgeEllipseCallout">
            <a:avLst>
              <a:gd name="adj1" fmla="val -75181"/>
              <a:gd name="adj2" fmla="val -4253"/>
            </a:avLst>
          </a:prstGeom>
          <a:solidFill>
            <a:srgbClr val="18A98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effectLst>
                  <a:outerShdw blurRad="38100" dist="38100" dir="2700000" algn="tl">
                    <a:srgbClr val="000000">
                      <a:alpha val="43137"/>
                    </a:srgbClr>
                  </a:outerShdw>
                </a:effectLst>
              </a:rPr>
              <a:t>?</a:t>
            </a:r>
          </a:p>
        </p:txBody>
      </p:sp>
      <p:sp>
        <p:nvSpPr>
          <p:cNvPr id="11" name="Speech Bubble: Oval 10">
            <a:extLst>
              <a:ext uri="{FF2B5EF4-FFF2-40B4-BE49-F238E27FC236}">
                <a16:creationId xmlns:a16="http://schemas.microsoft.com/office/drawing/2014/main" id="{1BBB9B66-35D1-4873-BCAC-E9A9B29F7CBC}"/>
              </a:ext>
              <a:ext uri="{C183D7F6-B498-43B3-948B-1728B52AA6E4}">
                <adec:decorative xmlns:adec="http://schemas.microsoft.com/office/drawing/2017/decorative" val="1"/>
              </a:ext>
            </a:extLst>
          </p:cNvPr>
          <p:cNvSpPr/>
          <p:nvPr/>
        </p:nvSpPr>
        <p:spPr>
          <a:xfrm>
            <a:off x="7955952" y="751333"/>
            <a:ext cx="1828800" cy="1280492"/>
          </a:xfrm>
          <a:prstGeom prst="wedgeEllipseCallout">
            <a:avLst>
              <a:gd name="adj1" fmla="val -53442"/>
              <a:gd name="adj2" fmla="val 57843"/>
            </a:avLst>
          </a:prstGeom>
          <a:solidFill>
            <a:schemeClr val="tx1"/>
          </a:solid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62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92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1454E5-82C2-40AF-8BC4-8EE9ED0BFF21}"/>
              </a:ext>
            </a:extLst>
          </p:cNvPr>
          <p:cNvSpPr>
            <a:spLocks noGrp="1"/>
          </p:cNvSpPr>
          <p:nvPr>
            <p:ph type="ctrTitle"/>
          </p:nvPr>
        </p:nvSpPr>
        <p:spPr>
          <a:xfrm>
            <a:off x="1524000" y="-317817"/>
            <a:ext cx="9144000" cy="2387600"/>
          </a:xfrm>
        </p:spPr>
        <p:txBody>
          <a:bodyPr/>
          <a:lstStyle/>
          <a:p>
            <a:r>
              <a:rPr lang="en-GB" b="1" dirty="0">
                <a:latin typeface="+mj-lt"/>
              </a:rPr>
              <a:t>So who am I? </a:t>
            </a:r>
            <a:br>
              <a:rPr lang="en-GB" dirty="0"/>
            </a:br>
            <a:endParaRPr lang="en-GB" dirty="0"/>
          </a:p>
        </p:txBody>
      </p:sp>
      <p:sp>
        <p:nvSpPr>
          <p:cNvPr id="7" name="Subtitle 6">
            <a:extLst>
              <a:ext uri="{FF2B5EF4-FFF2-40B4-BE49-F238E27FC236}">
                <a16:creationId xmlns:a16="http://schemas.microsoft.com/office/drawing/2014/main" id="{5E5388BD-BA95-40C8-BB33-B2B62AF0041E}"/>
              </a:ext>
            </a:extLst>
          </p:cNvPr>
          <p:cNvSpPr>
            <a:spLocks noGrp="1"/>
          </p:cNvSpPr>
          <p:nvPr>
            <p:ph type="subTitle" idx="1"/>
          </p:nvPr>
        </p:nvSpPr>
        <p:spPr>
          <a:xfrm>
            <a:off x="1524000" y="1241902"/>
            <a:ext cx="9144000" cy="1655762"/>
          </a:xfrm>
        </p:spPr>
        <p:txBody>
          <a:bodyPr>
            <a:normAutofit/>
          </a:bodyPr>
          <a:lstStyle/>
          <a:p>
            <a:r>
              <a:rPr lang="en-GB" sz="4000" b="1" dirty="0">
                <a:latin typeface="+mj-lt"/>
              </a:rPr>
              <a:t>Ask away …</a:t>
            </a:r>
          </a:p>
        </p:txBody>
      </p:sp>
      <p:pic>
        <p:nvPicPr>
          <p:cNvPr id="5" name="Picture 4" descr="A group of young adults sat round a table  with post it notes on their foreheads, playing who am I? ">
            <a:extLst>
              <a:ext uri="{FF2B5EF4-FFF2-40B4-BE49-F238E27FC236}">
                <a16:creationId xmlns:a16="http://schemas.microsoft.com/office/drawing/2014/main" id="{9F87A0BD-090E-45F8-BE09-E03E9FEDE7E2}"/>
              </a:ext>
            </a:extLst>
          </p:cNvPr>
          <p:cNvPicPr>
            <a:picLocks noChangeAspect="1"/>
          </p:cNvPicPr>
          <p:nvPr/>
        </p:nvPicPr>
        <p:blipFill>
          <a:blip r:embed="rId3"/>
          <a:stretch>
            <a:fillRect/>
          </a:stretch>
        </p:blipFill>
        <p:spPr>
          <a:xfrm>
            <a:off x="2857258" y="2399613"/>
            <a:ext cx="6477483" cy="28986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4346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413CC1F-3094-4716-954D-87CA8052DBBB}"/>
              </a:ext>
            </a:extLst>
          </p:cNvPr>
          <p:cNvSpPr>
            <a:spLocks noGrp="1"/>
          </p:cNvSpPr>
          <p:nvPr>
            <p:ph type="title"/>
          </p:nvPr>
        </p:nvSpPr>
        <p:spPr>
          <a:xfrm>
            <a:off x="6993455" y="365686"/>
            <a:ext cx="4302091" cy="1325563"/>
          </a:xfrm>
        </p:spPr>
        <p:txBody>
          <a:bodyPr>
            <a:normAutofit fontScale="90000"/>
          </a:bodyPr>
          <a:lstStyle/>
          <a:p>
            <a:pPr algn="ctr"/>
            <a:r>
              <a:rPr lang="en-GB" sz="4000" b="1" dirty="0">
                <a:solidFill>
                  <a:schemeClr val="bg1"/>
                </a:solidFill>
                <a:latin typeface="Malgun Gothic" panose="020B0503020000020004" pitchFamily="34" charset="-127"/>
                <a:ea typeface="Malgun Gothic" panose="020B0503020000020004" pitchFamily="34" charset="-127"/>
              </a:rPr>
              <a:t>Body Language</a:t>
            </a:r>
            <a:br>
              <a:rPr lang="en-GB" sz="4000" b="1" dirty="0">
                <a:latin typeface="Malgun Gothic" panose="020B0503020000020004" pitchFamily="34" charset="-127"/>
                <a:ea typeface="Malgun Gothic" panose="020B0503020000020004" pitchFamily="34" charset="-127"/>
              </a:rPr>
            </a:br>
            <a:br>
              <a:rPr lang="en-GB" sz="4000" b="1" dirty="0">
                <a:latin typeface="Malgun Gothic" panose="020B0503020000020004" pitchFamily="34" charset="-127"/>
                <a:ea typeface="Malgun Gothic" panose="020B0503020000020004" pitchFamily="34" charset="-127"/>
              </a:rPr>
            </a:br>
            <a:endParaRPr lang="en-GB" sz="4000" b="1" dirty="0">
              <a:latin typeface="Malgun Gothic" panose="020B0503020000020004" pitchFamily="34" charset="-127"/>
              <a:ea typeface="Malgun Gothic" panose="020B0503020000020004" pitchFamily="34" charset="-127"/>
            </a:endParaRPr>
          </a:p>
        </p:txBody>
      </p:sp>
      <p:pic>
        <p:nvPicPr>
          <p:cNvPr id="4098" name="Picture 2" descr="4 young people holding up another young person in a lying down position">
            <a:extLst>
              <a:ext uri="{FF2B5EF4-FFF2-40B4-BE49-F238E27FC236}">
                <a16:creationId xmlns:a16="http://schemas.microsoft.com/office/drawing/2014/main" id="{345C42B3-F2EB-4FBC-AED8-23CA7FA54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00" y="365686"/>
            <a:ext cx="5445892" cy="306331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07620618-D9F7-4CAA-B284-67E29C18400E}"/>
              </a:ext>
            </a:extLst>
          </p:cNvPr>
          <p:cNvSpPr/>
          <p:nvPr/>
        </p:nvSpPr>
        <p:spPr>
          <a:xfrm>
            <a:off x="1555285" y="3836343"/>
            <a:ext cx="3297057" cy="1409704"/>
          </a:xfrm>
          <a:prstGeom prst="wedgeRoundRectCallout">
            <a:avLst>
              <a:gd name="adj1" fmla="val 49562"/>
              <a:gd name="adj2" fmla="val 652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algun Gothic" panose="020B0503020000020004" pitchFamily="34" charset="-127"/>
                <a:ea typeface="Malgun Gothic" panose="020B0503020000020004" pitchFamily="34" charset="-127"/>
              </a:rPr>
              <a:t>Fill in the blanks above with these percentages: </a:t>
            </a:r>
          </a:p>
          <a:p>
            <a:pPr algn="ctr"/>
            <a:endParaRPr lang="en-GB" sz="2000" dirty="0"/>
          </a:p>
          <a:p>
            <a:pPr algn="ctr"/>
            <a:endParaRPr lang="en-GB" sz="2000" dirty="0"/>
          </a:p>
        </p:txBody>
      </p:sp>
      <p:sp>
        <p:nvSpPr>
          <p:cNvPr id="7" name="TextBox 6">
            <a:extLst>
              <a:ext uri="{FF2B5EF4-FFF2-40B4-BE49-F238E27FC236}">
                <a16:creationId xmlns:a16="http://schemas.microsoft.com/office/drawing/2014/main" id="{F15B7EC5-FA41-418F-9CE5-CF9F61DAA232}"/>
              </a:ext>
            </a:extLst>
          </p:cNvPr>
          <p:cNvSpPr txBox="1"/>
          <p:nvPr/>
        </p:nvSpPr>
        <p:spPr>
          <a:xfrm>
            <a:off x="1854069" y="4739141"/>
            <a:ext cx="971550" cy="492443"/>
          </a:xfrm>
          <a:prstGeom prst="rect">
            <a:avLst/>
          </a:prstGeom>
          <a:noFill/>
        </p:spPr>
        <p:txBody>
          <a:bodyPr wrap="square" rtlCol="0">
            <a:spAutoFit/>
          </a:bodyPr>
          <a:lstStyle/>
          <a:p>
            <a:r>
              <a:rPr lang="en-GB" sz="2600" dirty="0">
                <a:solidFill>
                  <a:schemeClr val="bg1"/>
                </a:solidFill>
                <a:latin typeface="Malgun Gothic" panose="020B0503020000020004" pitchFamily="34" charset="-127"/>
                <a:ea typeface="Malgun Gothic" panose="020B0503020000020004" pitchFamily="34" charset="-127"/>
              </a:rPr>
              <a:t>38%</a:t>
            </a:r>
          </a:p>
        </p:txBody>
      </p:sp>
      <p:sp>
        <p:nvSpPr>
          <p:cNvPr id="5" name="TextBox 4">
            <a:extLst>
              <a:ext uri="{FF2B5EF4-FFF2-40B4-BE49-F238E27FC236}">
                <a16:creationId xmlns:a16="http://schemas.microsoft.com/office/drawing/2014/main" id="{02E57138-CC9B-4CE6-8233-360421141109}"/>
              </a:ext>
            </a:extLst>
          </p:cNvPr>
          <p:cNvSpPr txBox="1"/>
          <p:nvPr/>
        </p:nvSpPr>
        <p:spPr>
          <a:xfrm>
            <a:off x="2786618" y="4732822"/>
            <a:ext cx="971550" cy="492443"/>
          </a:xfrm>
          <a:prstGeom prst="rect">
            <a:avLst/>
          </a:prstGeom>
          <a:noFill/>
        </p:spPr>
        <p:txBody>
          <a:bodyPr wrap="square" rtlCol="0">
            <a:spAutoFit/>
          </a:bodyPr>
          <a:lstStyle/>
          <a:p>
            <a:r>
              <a:rPr lang="en-GB" sz="2600" dirty="0">
                <a:latin typeface="+mj-lt"/>
              </a:rPr>
              <a:t> </a:t>
            </a:r>
            <a:r>
              <a:rPr lang="en-GB" sz="2600" dirty="0">
                <a:solidFill>
                  <a:schemeClr val="bg1"/>
                </a:solidFill>
                <a:latin typeface="+mj-lt"/>
                <a:ea typeface="Malgun Gothic" panose="020B0503020000020004" pitchFamily="34" charset="-127"/>
              </a:rPr>
              <a:t>55%</a:t>
            </a:r>
          </a:p>
        </p:txBody>
      </p:sp>
      <p:sp>
        <p:nvSpPr>
          <p:cNvPr id="8" name="TextBox 7">
            <a:extLst>
              <a:ext uri="{FF2B5EF4-FFF2-40B4-BE49-F238E27FC236}">
                <a16:creationId xmlns:a16="http://schemas.microsoft.com/office/drawing/2014/main" id="{55C2F5BA-1C7A-4EC1-BC67-523FACF303D1}"/>
              </a:ext>
            </a:extLst>
          </p:cNvPr>
          <p:cNvSpPr txBox="1"/>
          <p:nvPr/>
        </p:nvSpPr>
        <p:spPr>
          <a:xfrm>
            <a:off x="3945211" y="4764078"/>
            <a:ext cx="971550" cy="492443"/>
          </a:xfrm>
          <a:prstGeom prst="rect">
            <a:avLst/>
          </a:prstGeom>
          <a:noFill/>
        </p:spPr>
        <p:txBody>
          <a:bodyPr wrap="square" rtlCol="0">
            <a:spAutoFit/>
          </a:bodyPr>
          <a:lstStyle/>
          <a:p>
            <a:r>
              <a:rPr lang="en-GB" sz="2600" dirty="0">
                <a:solidFill>
                  <a:schemeClr val="bg1"/>
                </a:solidFill>
                <a:latin typeface="Malgun Gothic" panose="020B0503020000020004" pitchFamily="34" charset="-127"/>
                <a:ea typeface="Malgun Gothic" panose="020B0503020000020004" pitchFamily="34" charset="-127"/>
              </a:rPr>
              <a:t>7%</a:t>
            </a:r>
          </a:p>
        </p:txBody>
      </p:sp>
      <p:sp>
        <p:nvSpPr>
          <p:cNvPr id="3" name="Content Placeholder 2"/>
          <p:cNvSpPr>
            <a:spLocks noGrp="1"/>
          </p:cNvSpPr>
          <p:nvPr>
            <p:ph sz="half" idx="1"/>
          </p:nvPr>
        </p:nvSpPr>
        <p:spPr>
          <a:xfrm>
            <a:off x="6162983" y="1234440"/>
            <a:ext cx="6029017" cy="4869012"/>
          </a:xfrm>
        </p:spPr>
        <p:txBody>
          <a:bodyPr>
            <a:normAutofit/>
          </a:bodyPr>
          <a:lstStyle/>
          <a:p>
            <a:pPr marL="0" indent="0" algn="ctr">
              <a:lnSpc>
                <a:spcPct val="120000"/>
              </a:lnSpc>
              <a:buNone/>
            </a:pPr>
            <a:r>
              <a:rPr lang="en-GB"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Body language is the quiet, secret and most powerful language of all.</a:t>
            </a:r>
          </a:p>
          <a:p>
            <a:pPr marL="0" indent="0" algn="ctr">
              <a:lnSpc>
                <a:spcPct val="120000"/>
              </a:lnSpc>
              <a:spcBef>
                <a:spcPts val="2400"/>
              </a:spcBef>
              <a:buNone/>
            </a:pPr>
            <a:r>
              <a:rPr lang="en-GB"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According to experts, our non-verbal language communicates about ______ of what we really mean, the tone of our voice ______, while words themselves are only ____. </a:t>
            </a:r>
          </a:p>
          <a:p>
            <a:pPr marL="0" indent="0" algn="ctr">
              <a:buNone/>
            </a:pPr>
            <a:endParaRPr lang="en-GB" sz="1400" dirty="0"/>
          </a:p>
        </p:txBody>
      </p:sp>
    </p:spTree>
    <p:extLst>
      <p:ext uri="{BB962C8B-B14F-4D97-AF65-F5344CB8AC3E}">
        <p14:creationId xmlns:p14="http://schemas.microsoft.com/office/powerpoint/2010/main" val="96076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06E602B-55AD-4DD3-A1A1-950E5E9846F6}"/>
              </a:ext>
            </a:extLst>
          </p:cNvPr>
          <p:cNvSpPr>
            <a:spLocks noGrp="1"/>
          </p:cNvSpPr>
          <p:nvPr>
            <p:ph type="title" idx="4294967295"/>
          </p:nvPr>
        </p:nvSpPr>
        <p:spPr>
          <a:xfrm>
            <a:off x="287338" y="300038"/>
            <a:ext cx="4143375" cy="619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4400" b="1" i="0" u="none" strike="noStrike" kern="1200" cap="none" spc="0" normalizeH="0" baseline="0" noProof="0" dirty="0">
                <a:ln>
                  <a:noFill/>
                </a:ln>
                <a:solidFill>
                  <a:srgbClr val="1D1D1B"/>
                </a:solidFill>
                <a:effectLst/>
                <a:uLnTx/>
                <a:uFillTx/>
                <a:latin typeface="Malgun Gothic" panose="020B0503020000020004" pitchFamily="34" charset="-127"/>
                <a:ea typeface="Malgun Gothic" panose="020B0503020000020004" pitchFamily="34" charset="-127"/>
                <a:cs typeface="+mn-cs"/>
              </a:rPr>
              <a:t>Scenarios</a:t>
            </a:r>
            <a:endParaRPr kumimoji="0" lang="en-US" sz="4400" b="1" i="0" u="none" strike="noStrike" kern="1200" cap="none" spc="0" normalizeH="0" baseline="0" noProof="0" dirty="0">
              <a:ln>
                <a:noFill/>
              </a:ln>
              <a:solidFill>
                <a:srgbClr val="1D1D1B"/>
              </a:solidFill>
              <a:effectLst/>
              <a:uLnTx/>
              <a:uFillTx/>
              <a:latin typeface="Malgun Gothic" panose="020B0503020000020004" pitchFamily="34" charset="-127"/>
              <a:ea typeface="Malgun Gothic" panose="020B0503020000020004" pitchFamily="34" charset="-127"/>
              <a:cs typeface="+mn-cs"/>
            </a:endParaRPr>
          </a:p>
        </p:txBody>
      </p:sp>
      <p:sp>
        <p:nvSpPr>
          <p:cNvPr id="3" name="Subtitle 2">
            <a:extLst>
              <a:ext uri="{FF2B5EF4-FFF2-40B4-BE49-F238E27FC236}">
                <a16:creationId xmlns:a16="http://schemas.microsoft.com/office/drawing/2014/main" id="{118C570E-31E1-4118-8478-79F127876490}"/>
              </a:ext>
            </a:extLst>
          </p:cNvPr>
          <p:cNvSpPr>
            <a:spLocks noGrp="1"/>
          </p:cNvSpPr>
          <p:nvPr>
            <p:ph sz="half" idx="2"/>
          </p:nvPr>
        </p:nvSpPr>
        <p:spPr>
          <a:xfrm>
            <a:off x="288079" y="1282072"/>
            <a:ext cx="5670949" cy="3732690"/>
          </a:xfrm>
        </p:spPr>
        <p:txBody>
          <a:bodyPr>
            <a:noAutofit/>
          </a:bodyPr>
          <a:lstStyle/>
          <a:p>
            <a:pPr marL="0" indent="0">
              <a:lnSpc>
                <a:spcPct val="107000"/>
              </a:lnSpc>
              <a:buNone/>
            </a:pPr>
            <a:r>
              <a:rPr lang="en-GB" sz="2400" dirty="0">
                <a:latin typeface="Malgun Gothic" panose="020B0503020000020004" pitchFamily="34" charset="-127"/>
                <a:ea typeface="Malgun Gothic" panose="020B0503020000020004" pitchFamily="34" charset="-127"/>
                <a:cs typeface="Aharoni" panose="02010803020104030203" pitchFamily="2" charset="-79"/>
              </a:rPr>
              <a:t>When discussing your scenario, consider these questions:</a:t>
            </a:r>
          </a:p>
          <a:p>
            <a:pPr>
              <a:lnSpc>
                <a:spcPct val="107000"/>
              </a:lnSpc>
            </a:pPr>
            <a:r>
              <a:rPr lang="en-GB" sz="2400" dirty="0">
                <a:latin typeface="Malgun Gothic" panose="020B0503020000020004" pitchFamily="34" charset="-127"/>
                <a:ea typeface="Malgun Gothic" panose="020B0503020000020004" pitchFamily="34" charset="-127"/>
                <a:cs typeface="Aharoni" panose="02010803020104030203" pitchFamily="2" charset="-79"/>
              </a:rPr>
              <a:t>What does the person need to help them?</a:t>
            </a:r>
            <a:endParaRPr lang="en-GB" sz="2400" dirty="0">
              <a:latin typeface="Malgun Gothic" panose="020B0503020000020004" pitchFamily="34" charset="-127"/>
              <a:ea typeface="Malgun Gothic" panose="020B0503020000020004" pitchFamily="34" charset="-127"/>
              <a:cs typeface="Times New Roman" panose="02020603050405020304" pitchFamily="18" charset="0"/>
            </a:endParaRPr>
          </a:p>
          <a:p>
            <a:pPr>
              <a:lnSpc>
                <a:spcPct val="107000"/>
              </a:lnSpc>
            </a:pPr>
            <a:r>
              <a:rPr lang="en-GB" sz="2400" dirty="0">
                <a:latin typeface="Malgun Gothic" panose="020B0503020000020004" pitchFamily="34" charset="-127"/>
                <a:ea typeface="Malgun Gothic" panose="020B0503020000020004" pitchFamily="34" charset="-127"/>
                <a:cs typeface="Aharoni" panose="02010803020104030203" pitchFamily="2" charset="-79"/>
              </a:rPr>
              <a:t>What impact could their behaviour have on them both immediately and in the future?</a:t>
            </a:r>
            <a:endParaRPr lang="en-GB" sz="2400" dirty="0">
              <a:latin typeface="Malgun Gothic" panose="020B0503020000020004" pitchFamily="34" charset="-127"/>
              <a:ea typeface="Malgun Gothic" panose="020B0503020000020004" pitchFamily="34" charset="-127"/>
              <a:cs typeface="Times New Roman" panose="02020603050405020304" pitchFamily="18" charset="0"/>
            </a:endParaRPr>
          </a:p>
          <a:p>
            <a:pPr>
              <a:lnSpc>
                <a:spcPct val="107000"/>
              </a:lnSpc>
            </a:pPr>
            <a:r>
              <a:rPr lang="en-GB" sz="2400" dirty="0">
                <a:latin typeface="Malgun Gothic" panose="020B0503020000020004" pitchFamily="34" charset="-127"/>
                <a:ea typeface="Malgun Gothic" panose="020B0503020000020004" pitchFamily="34" charset="-127"/>
                <a:cs typeface="Aharoni" panose="02010803020104030203" pitchFamily="2" charset="-79"/>
              </a:rPr>
              <a:t>What do you think the hidden issues may be?</a:t>
            </a:r>
            <a:endParaRPr lang="en-GB" sz="2400" dirty="0">
              <a:latin typeface="Malgun Gothic" panose="020B0503020000020004" pitchFamily="34" charset="-127"/>
              <a:ea typeface="Malgun Gothic" panose="020B0503020000020004" pitchFamily="34" charset="-127"/>
              <a:cs typeface="Times New Roman" panose="02020603050405020304" pitchFamily="18" charset="0"/>
            </a:endParaRPr>
          </a:p>
          <a:p>
            <a:pPr marL="0" indent="0">
              <a:buNone/>
            </a:pPr>
            <a:endParaRPr lang="en-GB" sz="2400" dirty="0"/>
          </a:p>
        </p:txBody>
      </p:sp>
      <p:sp>
        <p:nvSpPr>
          <p:cNvPr id="2" name="TextBox 1">
            <a:extLst>
              <a:ext uri="{FF2B5EF4-FFF2-40B4-BE49-F238E27FC236}">
                <a16:creationId xmlns:a16="http://schemas.microsoft.com/office/drawing/2014/main" id="{43CAD92F-1DEF-4D4F-AE2E-4809D35354DA}"/>
              </a:ext>
            </a:extLst>
          </p:cNvPr>
          <p:cNvSpPr txBox="1"/>
          <p:nvPr/>
        </p:nvSpPr>
        <p:spPr>
          <a:xfrm flipH="1">
            <a:off x="6232972" y="300788"/>
            <a:ext cx="5670948" cy="50783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latin typeface="Malgun Gothic" panose="020B0503020000020004" pitchFamily="34" charset="-127"/>
                <a:ea typeface="Malgun Gothic" panose="020B0503020000020004" pitchFamily="34" charset="-127"/>
              </a:rPr>
              <a:t>Your mentee has fallen out with their best friend </a:t>
            </a:r>
          </a:p>
          <a:p>
            <a:pPr marL="285750" indent="-285750">
              <a:buFont typeface="Arial" panose="020B0604020202020204" pitchFamily="34" charset="0"/>
              <a:buChar char="•"/>
            </a:pPr>
            <a:endParaRPr lang="en-GB"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dirty="0">
                <a:solidFill>
                  <a:schemeClr val="bg1"/>
                </a:solidFill>
                <a:latin typeface="Malgun Gothic" panose="020B0503020000020004" pitchFamily="34" charset="-127"/>
                <a:ea typeface="Malgun Gothic" panose="020B0503020000020004" pitchFamily="34" charset="-127"/>
              </a:rPr>
              <a:t>Your mentee’s mum is in hospital </a:t>
            </a:r>
          </a:p>
          <a:p>
            <a:pPr marL="285750" indent="-285750">
              <a:buFont typeface="Arial" panose="020B0604020202020204" pitchFamily="34" charset="0"/>
              <a:buChar char="•"/>
            </a:pPr>
            <a:endParaRPr lang="en-GB"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dirty="0">
                <a:solidFill>
                  <a:schemeClr val="bg1"/>
                </a:solidFill>
                <a:latin typeface="Malgun Gothic" panose="020B0503020000020004" pitchFamily="34" charset="-127"/>
                <a:ea typeface="Malgun Gothic" panose="020B0503020000020004" pitchFamily="34" charset="-127"/>
              </a:rPr>
              <a:t>Your mentee’s mum is going to have a baby </a:t>
            </a:r>
          </a:p>
          <a:p>
            <a:pPr marL="285750" indent="-285750">
              <a:buFont typeface="Arial" panose="020B0604020202020204" pitchFamily="34" charset="0"/>
              <a:buChar char="•"/>
            </a:pPr>
            <a:endParaRPr lang="en-GB"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dirty="0">
                <a:solidFill>
                  <a:schemeClr val="bg1"/>
                </a:solidFill>
                <a:latin typeface="Malgun Gothic" panose="020B0503020000020004" pitchFamily="34" charset="-127"/>
                <a:ea typeface="Malgun Gothic" panose="020B0503020000020004" pitchFamily="34" charset="-127"/>
              </a:rPr>
              <a:t>Your mentee is scared of going on the playground </a:t>
            </a:r>
          </a:p>
          <a:p>
            <a:pPr marL="285750" indent="-285750">
              <a:buFont typeface="Arial" panose="020B0604020202020204" pitchFamily="34" charset="0"/>
              <a:buChar char="•"/>
            </a:pPr>
            <a:endParaRPr lang="en-GB"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dirty="0">
                <a:solidFill>
                  <a:schemeClr val="bg1"/>
                </a:solidFill>
                <a:latin typeface="Malgun Gothic" panose="020B0503020000020004" pitchFamily="34" charset="-127"/>
                <a:ea typeface="Malgun Gothic" panose="020B0503020000020004" pitchFamily="34" charset="-127"/>
              </a:rPr>
              <a:t>Your mentee is being bullied </a:t>
            </a:r>
          </a:p>
          <a:p>
            <a:pPr marL="285750" indent="-285750">
              <a:buFont typeface="Arial" panose="020B0604020202020204" pitchFamily="34" charset="0"/>
              <a:buChar char="•"/>
            </a:pPr>
            <a:endParaRPr lang="en-GB"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dirty="0">
                <a:solidFill>
                  <a:schemeClr val="bg1"/>
                </a:solidFill>
                <a:latin typeface="Malgun Gothic" panose="020B0503020000020004" pitchFamily="34" charset="-127"/>
                <a:ea typeface="Malgun Gothic" panose="020B0503020000020004" pitchFamily="34" charset="-127"/>
              </a:rPr>
              <a:t>Your mentee says that a teacher is picking on them </a:t>
            </a:r>
          </a:p>
          <a:p>
            <a:pPr marL="285750" indent="-285750">
              <a:buFont typeface="Arial" panose="020B0604020202020204" pitchFamily="34" charset="0"/>
              <a:buChar char="•"/>
            </a:pPr>
            <a:endParaRPr lang="en-GB"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dirty="0">
                <a:solidFill>
                  <a:schemeClr val="bg1"/>
                </a:solidFill>
                <a:latin typeface="Malgun Gothic" panose="020B0503020000020004" pitchFamily="34" charset="-127"/>
                <a:ea typeface="Malgun Gothic" panose="020B0503020000020004" pitchFamily="34" charset="-127"/>
              </a:rPr>
              <a:t>Your mentee likes a girl in his class </a:t>
            </a:r>
          </a:p>
          <a:p>
            <a:pPr marL="285750" indent="-285750">
              <a:buFont typeface="Arial" panose="020B0604020202020204" pitchFamily="34" charset="0"/>
              <a:buChar char="•"/>
            </a:pPr>
            <a:endParaRPr lang="en-GB"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dirty="0">
                <a:solidFill>
                  <a:schemeClr val="bg1"/>
                </a:solidFill>
                <a:latin typeface="Malgun Gothic" panose="020B0503020000020004" pitchFamily="34" charset="-127"/>
                <a:ea typeface="Malgun Gothic" panose="020B0503020000020004" pitchFamily="34" charset="-127"/>
              </a:rPr>
              <a:t>Your mentee has been having difficulty with their step- dad/step-mum</a:t>
            </a:r>
          </a:p>
        </p:txBody>
      </p:sp>
    </p:spTree>
    <p:extLst>
      <p:ext uri="{BB962C8B-B14F-4D97-AF65-F5344CB8AC3E}">
        <p14:creationId xmlns:p14="http://schemas.microsoft.com/office/powerpoint/2010/main" val="127461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847E358-1381-4D56-A048-0A901505B3FF}"/>
              </a:ext>
            </a:extLst>
          </p:cNvPr>
          <p:cNvSpPr>
            <a:spLocks noGrp="1"/>
          </p:cNvSpPr>
          <p:nvPr>
            <p:ph type="title"/>
          </p:nvPr>
        </p:nvSpPr>
        <p:spPr>
          <a:xfrm>
            <a:off x="838200" y="0"/>
            <a:ext cx="10515600" cy="1325563"/>
          </a:xfrm>
        </p:spPr>
        <p:txBody>
          <a:bodyPr>
            <a:normAutofit/>
          </a:bodyPr>
          <a:lstStyle/>
          <a:p>
            <a:pPr algn="ctr"/>
            <a:r>
              <a:rPr lang="en-GB" b="1" dirty="0"/>
              <a:t> </a:t>
            </a:r>
            <a:r>
              <a:rPr lang="en-GB" sz="4000" b="1" dirty="0">
                <a:latin typeface="Malgun Gothic" panose="020B0503020000020004" pitchFamily="34" charset="-127"/>
                <a:ea typeface="Malgun Gothic" panose="020B0503020000020004" pitchFamily="34" charset="-127"/>
                <a:cs typeface="Arial" panose="020B0604020202020204" pitchFamily="34" charset="0"/>
              </a:rPr>
              <a:t>Confidentiality</a:t>
            </a:r>
          </a:p>
        </p:txBody>
      </p:sp>
      <p:sp>
        <p:nvSpPr>
          <p:cNvPr id="8" name="Speech Bubble: Rectangle with Corners Rounded 7">
            <a:extLst>
              <a:ext uri="{FF2B5EF4-FFF2-40B4-BE49-F238E27FC236}">
                <a16:creationId xmlns:a16="http://schemas.microsoft.com/office/drawing/2014/main" id="{F29B0A28-76A1-4994-9B42-C8FA882F0723}"/>
              </a:ext>
            </a:extLst>
          </p:cNvPr>
          <p:cNvSpPr/>
          <p:nvPr/>
        </p:nvSpPr>
        <p:spPr>
          <a:xfrm>
            <a:off x="3078728" y="2521348"/>
            <a:ext cx="5539491" cy="2279252"/>
          </a:xfrm>
          <a:prstGeom prst="wedgeRoundRectCallout">
            <a:avLst>
              <a:gd name="adj1" fmla="val 43583"/>
              <a:gd name="adj2" fmla="val 70085"/>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algun Gothic" panose="020B0503020000020004" pitchFamily="34" charset="-127"/>
                <a:ea typeface="Malgun Gothic" panose="020B0503020000020004" pitchFamily="34" charset="-127"/>
              </a:rPr>
              <a:t>It is important that the people we help trust us. Our conversations with them need to be kept private to help us keep that trust. Sometimes though it might be important to share the information. Can you think of when? </a:t>
            </a:r>
          </a:p>
        </p:txBody>
      </p:sp>
      <p:pic>
        <p:nvPicPr>
          <p:cNvPr id="1026" name="Picture 2" descr="8,792 Shh Photos - Free &amp; Royalty-Free Stock Photos from Dreamstime">
            <a:extLst>
              <a:ext uri="{FF2B5EF4-FFF2-40B4-BE49-F238E27FC236}">
                <a16:creationId xmlns:a16="http://schemas.microsoft.com/office/drawing/2014/main" id="{5372EEBF-9CF2-42F1-936E-CA8F12E6F43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372" b="97268" l="9455" r="89455">
                        <a14:foregroundMark x1="25455" y1="94536" x2="71273" y2="97814"/>
                        <a14:foregroundMark x1="71273" y1="97814" x2="71273" y2="97814"/>
                        <a14:foregroundMark x1="50182" y1="4372" x2="50182" y2="4372"/>
                      </a14:backgroundRemoval>
                    </a14:imgEffect>
                  </a14:imgLayer>
                </a14:imgProps>
              </a:ext>
              <a:ext uri="{28A0092B-C50C-407E-A947-70E740481C1C}">
                <a14:useLocalDpi xmlns:a14="http://schemas.microsoft.com/office/drawing/2010/main" val="0"/>
              </a:ext>
            </a:extLst>
          </a:blip>
          <a:srcRect/>
          <a:stretch>
            <a:fillRect/>
          </a:stretch>
        </p:blipFill>
        <p:spPr bwMode="auto">
          <a:xfrm>
            <a:off x="7782047" y="2617467"/>
            <a:ext cx="4512224" cy="30026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89115DD-5A7B-4A24-99CF-C1668A512A1C}"/>
              </a:ext>
            </a:extLst>
          </p:cNvPr>
          <p:cNvSpPr txBox="1"/>
          <p:nvPr/>
        </p:nvSpPr>
        <p:spPr>
          <a:xfrm rot="20485179">
            <a:off x="402310" y="1187292"/>
            <a:ext cx="2551685" cy="1200329"/>
          </a:xfrm>
          <a:prstGeom prst="rect">
            <a:avLst/>
          </a:prstGeom>
          <a:noFill/>
        </p:spPr>
        <p:txBody>
          <a:bodyPr wrap="square" rtlCol="0">
            <a:spAutoFit/>
          </a:bodyPr>
          <a:lstStyle/>
          <a:p>
            <a:pPr algn="ctr"/>
            <a:r>
              <a:rPr lang="en-GB" sz="2400" dirty="0">
                <a:latin typeface="Malgun Gothic" panose="020B0503020000020004" pitchFamily="34" charset="-127"/>
                <a:ea typeface="Malgun Gothic" panose="020B0503020000020004" pitchFamily="34" charset="-127"/>
              </a:rPr>
              <a:t>When we think the other person is at risk </a:t>
            </a:r>
          </a:p>
        </p:txBody>
      </p:sp>
      <p:sp>
        <p:nvSpPr>
          <p:cNvPr id="10" name="TextBox 9">
            <a:extLst>
              <a:ext uri="{FF2B5EF4-FFF2-40B4-BE49-F238E27FC236}">
                <a16:creationId xmlns:a16="http://schemas.microsoft.com/office/drawing/2014/main" id="{51D74E59-1CF4-4684-9CCC-6F5BD1A75694}"/>
              </a:ext>
            </a:extLst>
          </p:cNvPr>
          <p:cNvSpPr txBox="1"/>
          <p:nvPr/>
        </p:nvSpPr>
        <p:spPr>
          <a:xfrm>
            <a:off x="4557836" y="1099634"/>
            <a:ext cx="3076328" cy="1200329"/>
          </a:xfrm>
          <a:prstGeom prst="rect">
            <a:avLst/>
          </a:prstGeom>
          <a:noFill/>
        </p:spPr>
        <p:txBody>
          <a:bodyPr wrap="square" rtlCol="0">
            <a:spAutoFit/>
          </a:bodyPr>
          <a:lstStyle/>
          <a:p>
            <a:pPr algn="ctr"/>
            <a:r>
              <a:rPr lang="en-GB" sz="2400" dirty="0">
                <a:latin typeface="Malgun Gothic" panose="020B0503020000020004" pitchFamily="34" charset="-127"/>
                <a:ea typeface="Malgun Gothic" panose="020B0503020000020004" pitchFamily="34" charset="-127"/>
              </a:rPr>
              <a:t>You are concerned about the person and need help</a:t>
            </a:r>
          </a:p>
        </p:txBody>
      </p:sp>
      <p:sp>
        <p:nvSpPr>
          <p:cNvPr id="11" name="TextBox 10">
            <a:extLst>
              <a:ext uri="{FF2B5EF4-FFF2-40B4-BE49-F238E27FC236}">
                <a16:creationId xmlns:a16="http://schemas.microsoft.com/office/drawing/2014/main" id="{0BABF992-2097-4520-80D1-15FFE518FC6C}"/>
              </a:ext>
            </a:extLst>
          </p:cNvPr>
          <p:cNvSpPr txBox="1"/>
          <p:nvPr/>
        </p:nvSpPr>
        <p:spPr>
          <a:xfrm rot="1035752">
            <a:off x="9519687" y="1187292"/>
            <a:ext cx="2551685" cy="1200329"/>
          </a:xfrm>
          <a:prstGeom prst="rect">
            <a:avLst/>
          </a:prstGeom>
          <a:noFill/>
        </p:spPr>
        <p:txBody>
          <a:bodyPr wrap="square" rtlCol="0">
            <a:spAutoFit/>
          </a:bodyPr>
          <a:lstStyle/>
          <a:p>
            <a:pPr algn="ctr"/>
            <a:r>
              <a:rPr lang="en-GB" sz="2400" dirty="0">
                <a:latin typeface="Malgun Gothic" panose="020B0503020000020004" pitchFamily="34" charset="-127"/>
                <a:ea typeface="Malgun Gothic" panose="020B0503020000020004" pitchFamily="34" charset="-127"/>
              </a:rPr>
              <a:t>When we think the other person is at risk </a:t>
            </a:r>
          </a:p>
        </p:txBody>
      </p:sp>
    </p:spTree>
    <p:extLst>
      <p:ext uri="{BB962C8B-B14F-4D97-AF65-F5344CB8AC3E}">
        <p14:creationId xmlns:p14="http://schemas.microsoft.com/office/powerpoint/2010/main" val="153620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83A5-8CF8-4C4D-8591-A17AA233F74A}"/>
              </a:ext>
            </a:extLst>
          </p:cNvPr>
          <p:cNvSpPr>
            <a:spLocks noGrp="1"/>
          </p:cNvSpPr>
          <p:nvPr>
            <p:ph type="title"/>
          </p:nvPr>
        </p:nvSpPr>
        <p:spPr>
          <a:xfrm>
            <a:off x="6462350" y="2103437"/>
            <a:ext cx="5363890" cy="1325563"/>
          </a:xfrm>
        </p:spPr>
        <p:txBody>
          <a:bodyPr>
            <a:noAutofit/>
          </a:bodyPr>
          <a:lstStyle/>
          <a:p>
            <a:r>
              <a:rPr lang="en-GB" sz="6000" b="1"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What can you keep confidential?</a:t>
            </a:r>
          </a:p>
        </p:txBody>
      </p:sp>
      <p:sp>
        <p:nvSpPr>
          <p:cNvPr id="3" name="Content Placeholder 2">
            <a:extLst>
              <a:ext uri="{FF2B5EF4-FFF2-40B4-BE49-F238E27FC236}">
                <a16:creationId xmlns:a16="http://schemas.microsoft.com/office/drawing/2014/main" id="{78760C58-9565-48D8-825F-1B7FC9641095}"/>
              </a:ext>
            </a:extLst>
          </p:cNvPr>
          <p:cNvSpPr>
            <a:spLocks noGrp="1"/>
          </p:cNvSpPr>
          <p:nvPr>
            <p:ph sz="half" idx="2"/>
          </p:nvPr>
        </p:nvSpPr>
        <p:spPr>
          <a:xfrm>
            <a:off x="160020" y="297180"/>
            <a:ext cx="5775373" cy="5394960"/>
          </a:xfrm>
        </p:spPr>
        <p:txBody>
          <a:bodyPr>
            <a:normAutofit lnSpcReduction="10000"/>
          </a:bodyPr>
          <a:lstStyle/>
          <a:p>
            <a:pPr marL="0" indent="0">
              <a:lnSpc>
                <a:spcPct val="100000"/>
              </a:lnSpc>
              <a:buNone/>
            </a:pPr>
            <a:r>
              <a:rPr lang="en-GB" sz="2000" dirty="0">
                <a:latin typeface="Malgun Gothic" panose="020B0503020000020004" pitchFamily="34" charset="-127"/>
                <a:ea typeface="Malgun Gothic" panose="020B0503020000020004" pitchFamily="34" charset="-127"/>
                <a:cs typeface="Arial" panose="020B0604020202020204" pitchFamily="34" charset="0"/>
              </a:rPr>
              <a:t>A boy comes to you and says they have been feeling sick every day before school due to anxiety. </a:t>
            </a:r>
          </a:p>
          <a:p>
            <a:pPr marL="0" indent="0">
              <a:lnSpc>
                <a:spcPct val="100000"/>
              </a:lnSpc>
              <a:buNone/>
            </a:pPr>
            <a:r>
              <a:rPr lang="en-GB" sz="2000" i="1" dirty="0">
                <a:latin typeface="Malgun Gothic" panose="020B0503020000020004" pitchFamily="34" charset="-127"/>
                <a:ea typeface="Malgun Gothic" panose="020B0503020000020004" pitchFamily="34" charset="-127"/>
                <a:cs typeface="Arial" panose="020B0604020202020204" pitchFamily="34" charset="0"/>
              </a:rPr>
              <a:t>Does this need to be shared?</a:t>
            </a:r>
          </a:p>
          <a:p>
            <a:pPr marL="0" indent="0">
              <a:lnSpc>
                <a:spcPct val="100000"/>
              </a:lnSpc>
              <a:buNone/>
            </a:pPr>
            <a:endParaRPr lang="en-GB" sz="2000" dirty="0">
              <a:latin typeface="Malgun Gothic" panose="020B0503020000020004" pitchFamily="34" charset="-127"/>
              <a:ea typeface="Malgun Gothic" panose="020B0503020000020004" pitchFamily="34" charset="-127"/>
              <a:cs typeface="Arial" panose="020B0604020202020204" pitchFamily="34" charset="0"/>
            </a:endParaRPr>
          </a:p>
          <a:p>
            <a:pPr marL="0" indent="0">
              <a:lnSpc>
                <a:spcPct val="100000"/>
              </a:lnSpc>
              <a:buNone/>
            </a:pPr>
            <a:r>
              <a:rPr lang="en-GB" sz="2000" dirty="0">
                <a:latin typeface="Malgun Gothic" panose="020B0503020000020004" pitchFamily="34" charset="-127"/>
                <a:ea typeface="Malgun Gothic" panose="020B0503020000020004" pitchFamily="34" charset="-127"/>
                <a:cs typeface="Arial" panose="020B0604020202020204" pitchFamily="34" charset="0"/>
              </a:rPr>
              <a:t>The same boy a week later says his anxiety has been so severe that he is considering hurting himself. </a:t>
            </a:r>
          </a:p>
          <a:p>
            <a:pPr marL="0" indent="0">
              <a:lnSpc>
                <a:spcPct val="100000"/>
              </a:lnSpc>
              <a:buNone/>
            </a:pPr>
            <a:r>
              <a:rPr lang="en-GB" sz="2000" i="1" dirty="0">
                <a:latin typeface="Malgun Gothic" panose="020B0503020000020004" pitchFamily="34" charset="-127"/>
                <a:ea typeface="Malgun Gothic" panose="020B0503020000020004" pitchFamily="34" charset="-127"/>
                <a:cs typeface="Arial" panose="020B0604020202020204" pitchFamily="34" charset="0"/>
              </a:rPr>
              <a:t>Does this need to be shared?</a:t>
            </a:r>
          </a:p>
          <a:p>
            <a:pPr marL="0" indent="0">
              <a:lnSpc>
                <a:spcPct val="100000"/>
              </a:lnSpc>
              <a:buNone/>
            </a:pPr>
            <a:endParaRPr lang="en-GB" sz="2000" dirty="0">
              <a:latin typeface="Malgun Gothic" panose="020B0503020000020004" pitchFamily="34" charset="-127"/>
              <a:ea typeface="Malgun Gothic" panose="020B0503020000020004" pitchFamily="34" charset="-127"/>
              <a:cs typeface="Arial" panose="020B0604020202020204" pitchFamily="34" charset="0"/>
            </a:endParaRPr>
          </a:p>
          <a:p>
            <a:pPr marL="0" indent="0">
              <a:lnSpc>
                <a:spcPct val="100000"/>
              </a:lnSpc>
              <a:buNone/>
            </a:pPr>
            <a:r>
              <a:rPr lang="en-GB" sz="2000" dirty="0">
                <a:latin typeface="Malgun Gothic" panose="020B0503020000020004" pitchFamily="34" charset="-127"/>
                <a:ea typeface="Malgun Gothic" panose="020B0503020000020004" pitchFamily="34" charset="-127"/>
                <a:cs typeface="Arial" panose="020B0604020202020204" pitchFamily="34" charset="0"/>
              </a:rPr>
              <a:t>A girl comes to you and says she is planning on meeting with somebody after school to have a fight with them because they threw a drink on her earlier that day. </a:t>
            </a:r>
          </a:p>
          <a:p>
            <a:pPr marL="0" indent="0">
              <a:lnSpc>
                <a:spcPct val="100000"/>
              </a:lnSpc>
              <a:buNone/>
            </a:pPr>
            <a:r>
              <a:rPr lang="en-GB" sz="2000" i="1" dirty="0">
                <a:latin typeface="Malgun Gothic" panose="020B0503020000020004" pitchFamily="34" charset="-127"/>
                <a:ea typeface="Malgun Gothic" panose="020B0503020000020004" pitchFamily="34" charset="-127"/>
                <a:cs typeface="Arial" panose="020B0604020202020204" pitchFamily="34" charset="0"/>
              </a:rPr>
              <a:t>Does this need to be shared?</a:t>
            </a: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306522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83A5-8CF8-4C4D-8591-A17AA233F74A}"/>
              </a:ext>
            </a:extLst>
          </p:cNvPr>
          <p:cNvSpPr>
            <a:spLocks noGrp="1"/>
          </p:cNvSpPr>
          <p:nvPr>
            <p:ph type="title"/>
          </p:nvPr>
        </p:nvSpPr>
        <p:spPr>
          <a:xfrm>
            <a:off x="6256612" y="2103437"/>
            <a:ext cx="4807629" cy="1325563"/>
          </a:xfrm>
        </p:spPr>
        <p:txBody>
          <a:bodyPr>
            <a:noAutofit/>
          </a:bodyPr>
          <a:lstStyle/>
          <a:p>
            <a:r>
              <a:rPr lang="en-GB" sz="5400" b="1"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What can you keep confidential?</a:t>
            </a:r>
          </a:p>
        </p:txBody>
      </p:sp>
      <p:sp>
        <p:nvSpPr>
          <p:cNvPr id="3" name="Content Placeholder 2">
            <a:extLst>
              <a:ext uri="{FF2B5EF4-FFF2-40B4-BE49-F238E27FC236}">
                <a16:creationId xmlns:a16="http://schemas.microsoft.com/office/drawing/2014/main" id="{78760C58-9565-48D8-825F-1B7FC9641095}"/>
              </a:ext>
            </a:extLst>
          </p:cNvPr>
          <p:cNvSpPr>
            <a:spLocks noGrp="1"/>
          </p:cNvSpPr>
          <p:nvPr>
            <p:ph sz="half" idx="2"/>
          </p:nvPr>
        </p:nvSpPr>
        <p:spPr>
          <a:xfrm>
            <a:off x="160018" y="194912"/>
            <a:ext cx="5775372" cy="5565808"/>
          </a:xfrm>
        </p:spPr>
        <p:txBody>
          <a:bodyPr>
            <a:normAutofit fontScale="92500" lnSpcReduction="10000"/>
          </a:bodyPr>
          <a:lstStyle/>
          <a:p>
            <a:pPr marL="0" indent="0">
              <a:lnSpc>
                <a:spcPct val="120000"/>
              </a:lnSpc>
              <a:buNone/>
            </a:pPr>
            <a:r>
              <a:rPr lang="en-GB" sz="1600" dirty="0">
                <a:latin typeface="Malgun Gothic" panose="020B0503020000020004" pitchFamily="34" charset="-127"/>
                <a:ea typeface="Malgun Gothic" panose="020B0503020000020004" pitchFamily="34" charset="-127"/>
                <a:cs typeface="Arial" panose="020B0604020202020204" pitchFamily="34" charset="0"/>
              </a:rPr>
              <a:t>The girl just before the end of the session says actually that she isn’t going to have a fight with them because she has changed her mind. </a:t>
            </a:r>
          </a:p>
          <a:p>
            <a:pPr marL="0" indent="0">
              <a:lnSpc>
                <a:spcPct val="120000"/>
              </a:lnSpc>
              <a:buNone/>
            </a:pPr>
            <a:r>
              <a:rPr lang="en-GB" sz="1600" i="1" dirty="0">
                <a:latin typeface="Malgun Gothic" panose="020B0503020000020004" pitchFamily="34" charset="-127"/>
                <a:ea typeface="Malgun Gothic" panose="020B0503020000020004" pitchFamily="34" charset="-127"/>
                <a:cs typeface="Arial" panose="020B0604020202020204" pitchFamily="34" charset="0"/>
              </a:rPr>
              <a:t>Does this need to be shared? </a:t>
            </a:r>
          </a:p>
          <a:p>
            <a:pPr marL="0" indent="0">
              <a:lnSpc>
                <a:spcPct val="120000"/>
              </a:lnSpc>
              <a:buNone/>
            </a:pPr>
            <a:r>
              <a:rPr lang="en-GB" sz="1600" dirty="0">
                <a:latin typeface="Malgun Gothic" panose="020B0503020000020004" pitchFamily="34" charset="-127"/>
                <a:ea typeface="Malgun Gothic" panose="020B0503020000020004" pitchFamily="34" charset="-127"/>
                <a:cs typeface="Arial" panose="020B0604020202020204" pitchFamily="34" charset="0"/>
              </a:rPr>
              <a:t>Your mentee has come to you and said they had a huge argument with their mum and they were both swearing at each other. </a:t>
            </a:r>
          </a:p>
          <a:p>
            <a:pPr marL="0" indent="0">
              <a:lnSpc>
                <a:spcPct val="120000"/>
              </a:lnSpc>
              <a:buNone/>
            </a:pPr>
            <a:r>
              <a:rPr lang="en-GB" sz="1600" i="1" dirty="0">
                <a:latin typeface="Malgun Gothic" panose="020B0503020000020004" pitchFamily="34" charset="-127"/>
                <a:ea typeface="Malgun Gothic" panose="020B0503020000020004" pitchFamily="34" charset="-127"/>
                <a:cs typeface="Arial" panose="020B0604020202020204" pitchFamily="34" charset="0"/>
              </a:rPr>
              <a:t>Does this need to be shared?</a:t>
            </a:r>
          </a:p>
          <a:p>
            <a:pPr marL="0" indent="0">
              <a:lnSpc>
                <a:spcPct val="120000"/>
              </a:lnSpc>
              <a:buNone/>
            </a:pPr>
            <a:r>
              <a:rPr lang="en-GB" sz="1600" dirty="0">
                <a:latin typeface="Malgun Gothic" panose="020B0503020000020004" pitchFamily="34" charset="-127"/>
                <a:ea typeface="Malgun Gothic" panose="020B0503020000020004" pitchFamily="34" charset="-127"/>
                <a:cs typeface="Arial" panose="020B0604020202020204" pitchFamily="34" charset="0"/>
              </a:rPr>
              <a:t>At the next session your mentee has said that they have continued arguing all week and said they were going to kick your mentee out if it continues. </a:t>
            </a:r>
          </a:p>
          <a:p>
            <a:pPr marL="0" indent="0">
              <a:lnSpc>
                <a:spcPct val="120000"/>
              </a:lnSpc>
              <a:buNone/>
            </a:pPr>
            <a:r>
              <a:rPr lang="en-GB" sz="1600" i="1" dirty="0">
                <a:latin typeface="Malgun Gothic" panose="020B0503020000020004" pitchFamily="34" charset="-127"/>
                <a:ea typeface="Malgun Gothic" panose="020B0503020000020004" pitchFamily="34" charset="-127"/>
                <a:cs typeface="Arial" panose="020B0604020202020204" pitchFamily="34" charset="0"/>
              </a:rPr>
              <a:t>Does this need to be shared?</a:t>
            </a:r>
          </a:p>
          <a:p>
            <a:pPr marL="0" indent="0">
              <a:lnSpc>
                <a:spcPct val="120000"/>
              </a:lnSpc>
              <a:buNone/>
            </a:pPr>
            <a:r>
              <a:rPr lang="en-GB" sz="1600" dirty="0">
                <a:latin typeface="Malgun Gothic" panose="020B0503020000020004" pitchFamily="34" charset="-127"/>
                <a:ea typeface="Malgun Gothic" panose="020B0503020000020004" pitchFamily="34" charset="-127"/>
                <a:cs typeface="Arial" panose="020B0604020202020204" pitchFamily="34" charset="0"/>
              </a:rPr>
              <a:t>At the next session your mentee says their mum has packed their bag and told them to leave home. Their mum said they don’t care where your mentee goes but they can’t live there any more. </a:t>
            </a:r>
          </a:p>
          <a:p>
            <a:pPr marL="0" indent="0">
              <a:lnSpc>
                <a:spcPct val="120000"/>
              </a:lnSpc>
              <a:buNone/>
            </a:pPr>
            <a:r>
              <a:rPr lang="en-GB" sz="1600" i="1" dirty="0">
                <a:latin typeface="Malgun Gothic" panose="020B0503020000020004" pitchFamily="34" charset="-127"/>
                <a:ea typeface="Malgun Gothic" panose="020B0503020000020004" pitchFamily="34" charset="-127"/>
                <a:cs typeface="Arial" panose="020B0604020202020204" pitchFamily="34" charset="0"/>
              </a:rPr>
              <a:t>Does this need to be shared?</a:t>
            </a:r>
            <a:endParaRPr lang="en-GB" sz="1600" dirty="0">
              <a:latin typeface="Malgun Gothic" panose="020B0503020000020004" pitchFamily="34" charset="-127"/>
              <a:ea typeface="Malgun Gothic" panose="020B0503020000020004" pitchFamily="34" charset="-127"/>
            </a:endParaRPr>
          </a:p>
          <a:p>
            <a:pPr>
              <a:buFont typeface="Arial" panose="020B0604020202020204" pitchFamily="34" charset="0"/>
              <a:buChar char="•"/>
            </a:pPr>
            <a:endParaRPr lang="en-GB" sz="800" dirty="0"/>
          </a:p>
        </p:txBody>
      </p:sp>
    </p:spTree>
    <p:extLst>
      <p:ext uri="{BB962C8B-B14F-4D97-AF65-F5344CB8AC3E}">
        <p14:creationId xmlns:p14="http://schemas.microsoft.com/office/powerpoint/2010/main" val="122918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83A5-8CF8-4C4D-8591-A17AA233F74A}"/>
              </a:ext>
            </a:extLst>
          </p:cNvPr>
          <p:cNvSpPr>
            <a:spLocks noGrp="1"/>
          </p:cNvSpPr>
          <p:nvPr>
            <p:ph type="title"/>
          </p:nvPr>
        </p:nvSpPr>
        <p:spPr>
          <a:xfrm>
            <a:off x="6256612" y="1577341"/>
            <a:ext cx="5695744" cy="2377440"/>
          </a:xfrm>
        </p:spPr>
        <p:txBody>
          <a:bodyPr>
            <a:noAutofit/>
          </a:bodyPr>
          <a:lstStyle/>
          <a:p>
            <a:r>
              <a:rPr lang="en-GB" sz="5400" b="1"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What I am comfortable with?</a:t>
            </a:r>
          </a:p>
        </p:txBody>
      </p:sp>
      <p:sp>
        <p:nvSpPr>
          <p:cNvPr id="3" name="Content Placeholder 2">
            <a:extLst>
              <a:ext uri="{FF2B5EF4-FFF2-40B4-BE49-F238E27FC236}">
                <a16:creationId xmlns:a16="http://schemas.microsoft.com/office/drawing/2014/main" id="{78760C58-9565-48D8-825F-1B7FC9641095}"/>
              </a:ext>
            </a:extLst>
          </p:cNvPr>
          <p:cNvSpPr>
            <a:spLocks noGrp="1"/>
          </p:cNvSpPr>
          <p:nvPr>
            <p:ph sz="half" idx="2"/>
          </p:nvPr>
        </p:nvSpPr>
        <p:spPr>
          <a:xfrm>
            <a:off x="239644" y="221540"/>
            <a:ext cx="5695746" cy="5089358"/>
          </a:xfrm>
        </p:spPr>
        <p:txBody>
          <a:bodyPr>
            <a:noAutofit/>
          </a:bodyPr>
          <a:lstStyle/>
          <a:p>
            <a:pPr marL="0" indent="0">
              <a:buNone/>
            </a:pPr>
            <a:r>
              <a:rPr lang="en-GB" sz="1600" dirty="0">
                <a:latin typeface="Malgun Gothic" panose="020B0503020000020004" pitchFamily="34" charset="-127"/>
                <a:ea typeface="Malgun Gothic" panose="020B0503020000020004" pitchFamily="34" charset="-127"/>
              </a:rPr>
              <a:t>What sort of issues I would feel comfortable to help someone with?</a:t>
            </a:r>
          </a:p>
          <a:p>
            <a:pPr marL="0" indent="0">
              <a:buNone/>
            </a:pPr>
            <a:r>
              <a:rPr lang="en-GB" sz="1600" dirty="0">
                <a:latin typeface="Malgun Gothic" panose="020B0503020000020004" pitchFamily="34" charset="-127"/>
                <a:ea typeface="Malgun Gothic" panose="020B0503020000020004" pitchFamily="34" charset="-127"/>
              </a:rPr>
              <a:t>1.</a:t>
            </a:r>
          </a:p>
          <a:p>
            <a:pPr marL="0" indent="0">
              <a:buNone/>
            </a:pPr>
            <a:r>
              <a:rPr lang="en-GB" sz="1600" dirty="0">
                <a:latin typeface="Malgun Gothic" panose="020B0503020000020004" pitchFamily="34" charset="-127"/>
                <a:ea typeface="Malgun Gothic" panose="020B0503020000020004" pitchFamily="34" charset="-127"/>
              </a:rPr>
              <a:t>2.</a:t>
            </a:r>
          </a:p>
          <a:p>
            <a:pPr marL="0" indent="0">
              <a:buNone/>
            </a:pPr>
            <a:r>
              <a:rPr lang="en-GB" sz="1600" dirty="0">
                <a:latin typeface="Malgun Gothic" panose="020B0503020000020004" pitchFamily="34" charset="-127"/>
                <a:ea typeface="Malgun Gothic" panose="020B0503020000020004" pitchFamily="34" charset="-127"/>
              </a:rPr>
              <a:t>3.</a:t>
            </a:r>
          </a:p>
          <a:p>
            <a:pPr marL="0" indent="0">
              <a:buNone/>
            </a:pPr>
            <a:endParaRPr lang="en-GB" sz="1600" dirty="0">
              <a:latin typeface="Malgun Gothic" panose="020B0503020000020004" pitchFamily="34" charset="-127"/>
              <a:ea typeface="Malgun Gothic" panose="020B0503020000020004" pitchFamily="34" charset="-127"/>
            </a:endParaRPr>
          </a:p>
          <a:p>
            <a:pPr marL="0" indent="0">
              <a:buNone/>
            </a:pPr>
            <a:r>
              <a:rPr lang="en-GB" sz="1600" dirty="0">
                <a:latin typeface="Malgun Gothic" panose="020B0503020000020004" pitchFamily="34" charset="-127"/>
                <a:ea typeface="Malgun Gothic" panose="020B0503020000020004" pitchFamily="34" charset="-127"/>
              </a:rPr>
              <a:t>What would / should I not be happy to help someone with?</a:t>
            </a:r>
          </a:p>
          <a:p>
            <a:pPr marL="0" indent="0">
              <a:buNone/>
            </a:pPr>
            <a:r>
              <a:rPr lang="en-GB" sz="1600" dirty="0">
                <a:latin typeface="Malgun Gothic" panose="020B0503020000020004" pitchFamily="34" charset="-127"/>
                <a:ea typeface="Malgun Gothic" panose="020B0503020000020004" pitchFamily="34" charset="-127"/>
              </a:rPr>
              <a:t>1.</a:t>
            </a:r>
          </a:p>
          <a:p>
            <a:pPr marL="0" indent="0">
              <a:buNone/>
            </a:pPr>
            <a:r>
              <a:rPr lang="en-GB" sz="1600" dirty="0">
                <a:latin typeface="Malgun Gothic" panose="020B0503020000020004" pitchFamily="34" charset="-127"/>
                <a:ea typeface="Malgun Gothic" panose="020B0503020000020004" pitchFamily="34" charset="-127"/>
              </a:rPr>
              <a:t>2.</a:t>
            </a:r>
          </a:p>
          <a:p>
            <a:pPr marL="0" indent="0">
              <a:buNone/>
            </a:pPr>
            <a:r>
              <a:rPr lang="en-GB" sz="1600" dirty="0">
                <a:latin typeface="Malgun Gothic" panose="020B0503020000020004" pitchFamily="34" charset="-127"/>
                <a:ea typeface="Malgun Gothic" panose="020B0503020000020004" pitchFamily="34" charset="-127"/>
              </a:rPr>
              <a:t>3.</a:t>
            </a:r>
          </a:p>
          <a:p>
            <a:pPr marL="0" indent="0">
              <a:buNone/>
            </a:pPr>
            <a:endParaRPr lang="en-GB" sz="1600" dirty="0">
              <a:latin typeface="Malgun Gothic" panose="020B0503020000020004" pitchFamily="34" charset="-127"/>
              <a:ea typeface="Malgun Gothic" panose="020B0503020000020004" pitchFamily="34" charset="-127"/>
            </a:endParaRPr>
          </a:p>
          <a:p>
            <a:pPr marL="0" indent="0">
              <a:buNone/>
            </a:pPr>
            <a:r>
              <a:rPr lang="en-GB" sz="1600" dirty="0">
                <a:latin typeface="Malgun Gothic" panose="020B0503020000020004" pitchFamily="34" charset="-127"/>
                <a:ea typeface="Malgun Gothic" panose="020B0503020000020004" pitchFamily="34" charset="-127"/>
              </a:rPr>
              <a:t>Who so I report issues to that I am not able to deal with?</a:t>
            </a:r>
          </a:p>
          <a:p>
            <a:pPr marL="0" indent="0">
              <a:buNone/>
            </a:pPr>
            <a:r>
              <a:rPr lang="en-GB" sz="1600" dirty="0">
                <a:latin typeface="Malgun Gothic" panose="020B0503020000020004" pitchFamily="34" charset="-127"/>
                <a:ea typeface="Malgun Gothic" panose="020B0503020000020004" pitchFamily="34" charset="-127"/>
              </a:rPr>
              <a:t>1.</a:t>
            </a:r>
          </a:p>
          <a:p>
            <a:pPr marL="0" indent="0">
              <a:buNone/>
            </a:pPr>
            <a:r>
              <a:rPr lang="en-GB" sz="1600" dirty="0">
                <a:latin typeface="Malgun Gothic" panose="020B0503020000020004" pitchFamily="34" charset="-127"/>
                <a:ea typeface="Malgun Gothic" panose="020B0503020000020004" pitchFamily="34" charset="-127"/>
              </a:rPr>
              <a:t>2.</a:t>
            </a:r>
          </a:p>
          <a:p>
            <a:pPr marL="0" indent="0">
              <a:buNone/>
            </a:pPr>
            <a:r>
              <a:rPr lang="en-GB" sz="1600" dirty="0">
                <a:latin typeface="Malgun Gothic" panose="020B0503020000020004" pitchFamily="34" charset="-127"/>
                <a:ea typeface="Malgun Gothic" panose="020B0503020000020004" pitchFamily="34" charset="-127"/>
              </a:rPr>
              <a:t>3.</a:t>
            </a:r>
          </a:p>
          <a:p>
            <a:pPr marL="0" indent="0">
              <a:buNone/>
            </a:pPr>
            <a:endParaRPr lang="en-GB" sz="1600" dirty="0">
              <a:latin typeface="Malgun Gothic" panose="020B0503020000020004" pitchFamily="34" charset="-127"/>
              <a:ea typeface="Malgun Gothic" panose="020B0503020000020004" pitchFamily="34" charset="-127"/>
            </a:endParaRPr>
          </a:p>
          <a:p>
            <a:pPr marL="0" indent="0">
              <a:buNone/>
            </a:pPr>
            <a:endParaRPr lang="en-GB" sz="1600" dirty="0"/>
          </a:p>
        </p:txBody>
      </p:sp>
    </p:spTree>
    <p:extLst>
      <p:ext uri="{BB962C8B-B14F-4D97-AF65-F5344CB8AC3E}">
        <p14:creationId xmlns:p14="http://schemas.microsoft.com/office/powerpoint/2010/main" val="245544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E25E787E-D87B-4C90-85F5-CD1B593A7DE4}"/>
              </a:ext>
            </a:extLst>
          </p:cNvPr>
          <p:cNvSpPr>
            <a:spLocks noGrp="1"/>
          </p:cNvSpPr>
          <p:nvPr>
            <p:ph type="title" idx="4294967295"/>
          </p:nvPr>
        </p:nvSpPr>
        <p:spPr>
          <a:xfrm>
            <a:off x="0" y="0"/>
            <a:ext cx="12191999" cy="1543980"/>
          </a:xfrm>
          <a:prstGeom prst="round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Malgun Gothic" panose="020B0503020000020004" pitchFamily="34" charset="-127"/>
                <a:ea typeface="Malgun Gothic" panose="020B0503020000020004" pitchFamily="34" charset="-127"/>
                <a:cs typeface="Arial" panose="020B0604020202020204" pitchFamily="34" charset="0"/>
              </a:rPr>
              <a:t>Where do I get support as a Peer Mentor? </a:t>
            </a:r>
          </a:p>
        </p:txBody>
      </p:sp>
      <p:sp>
        <p:nvSpPr>
          <p:cNvPr id="8" name="Content Placeholder 2">
            <a:extLst>
              <a:ext uri="{FF2B5EF4-FFF2-40B4-BE49-F238E27FC236}">
                <a16:creationId xmlns:a16="http://schemas.microsoft.com/office/drawing/2014/main" id="{69BFA830-CCFF-49A3-8A7D-B9B94D6550C6}"/>
              </a:ext>
            </a:extLst>
          </p:cNvPr>
          <p:cNvSpPr>
            <a:spLocks noGrp="1"/>
          </p:cNvSpPr>
          <p:nvPr>
            <p:ph sz="half" idx="2"/>
          </p:nvPr>
        </p:nvSpPr>
        <p:spPr>
          <a:xfrm>
            <a:off x="708660" y="1225699"/>
            <a:ext cx="10949940" cy="3684588"/>
          </a:xfrm>
        </p:spPr>
        <p:txBody>
          <a:bodyPr>
            <a:normAutofit/>
          </a:bodyPr>
          <a:lstStyle/>
          <a:p>
            <a:pPr marL="0" indent="0" algn="ctr">
              <a:lnSpc>
                <a:spcPct val="120000"/>
              </a:lnSpc>
              <a:buNone/>
            </a:pPr>
            <a:r>
              <a:rPr lang="en-GB" sz="24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Remember you are not superheroes.  There will be times when you need to signpost a way forward for the people you support.  Always talk to your staff member if you are concerned or unsure of any aspect of your role.</a:t>
            </a:r>
          </a:p>
          <a:p>
            <a:pPr marL="0" indent="0" algn="ctr">
              <a:lnSpc>
                <a:spcPct val="120000"/>
              </a:lnSpc>
              <a:buNone/>
            </a:pPr>
            <a:endParaRPr lang="en-GB" sz="24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0" indent="0" algn="ctr">
              <a:lnSpc>
                <a:spcPct val="120000"/>
              </a:lnSpc>
              <a:buNone/>
            </a:pPr>
            <a:r>
              <a:rPr lang="en-GB" sz="24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Identify 3 people you can go to for support?</a:t>
            </a:r>
          </a:p>
          <a:p>
            <a:pPr marL="0" indent="0" algn="ctr">
              <a:lnSpc>
                <a:spcPct val="120000"/>
              </a:lnSpc>
              <a:buNone/>
            </a:pPr>
            <a:endParaRPr lang="en-GB" sz="2400" b="1"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0" indent="0" algn="ctr">
              <a:lnSpc>
                <a:spcPct val="120000"/>
              </a:lnSpc>
              <a:buNone/>
            </a:pPr>
            <a:endParaRPr lang="en-GB" sz="24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5122" name="Picture 2" descr="P2P Support GroupSkagit Parent 2 Parent">
            <a:extLst>
              <a:ext uri="{FF2B5EF4-FFF2-40B4-BE49-F238E27FC236}">
                <a16:creationId xmlns:a16="http://schemas.microsoft.com/office/drawing/2014/main" id="{36E845E2-E024-4FC8-8360-28E2897E9A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8" r="4938"/>
          <a:stretch/>
        </p:blipFill>
        <p:spPr bwMode="auto">
          <a:xfrm>
            <a:off x="4027446" y="3748621"/>
            <a:ext cx="4312367" cy="186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08019"/>
      </p:ext>
    </p:extLst>
  </p:cSld>
  <p:clrMapOvr>
    <a:masterClrMapping/>
  </p:clrMapOvr>
</p:sld>
</file>

<file path=ppt/theme/theme1.xml><?xml version="1.0" encoding="utf-8"?>
<a:theme xmlns:a="http://schemas.openxmlformats.org/drawingml/2006/main" name="MoodSpark Resilience Hub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Malgun Gothic Semilight"/>
        <a:ea typeface=""/>
        <a:cs typeface=""/>
      </a:majorFont>
      <a:minorFont>
        <a:latin typeface="Malgun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odSpark Resilience Hub theme" id="{9C67C730-D343-4187-9E2F-7DF7EDD102B6}" vid="{3FF8EF34-88F2-4E58-AC89-03D2AE70E2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C6FD5EECD06641AB7D6FC78FE701EA" ma:contentTypeVersion="13" ma:contentTypeDescription="Create a new document." ma:contentTypeScope="" ma:versionID="69e11f999a632c75bb5b86457bdc02cc">
  <xsd:schema xmlns:xsd="http://www.w3.org/2001/XMLSchema" xmlns:xs="http://www.w3.org/2001/XMLSchema" xmlns:p="http://schemas.microsoft.com/office/2006/metadata/properties" xmlns:ns3="f7a45d6c-6f4d-4b53-9efe-2be39ac8cfff" xmlns:ns4="bcc23333-be20-42fb-8d3d-1376a4f0fa71" targetNamespace="http://schemas.microsoft.com/office/2006/metadata/properties" ma:root="true" ma:fieldsID="8ace9eeb6e396d9baa6f54bbf2e7d694" ns3:_="" ns4:_="">
    <xsd:import namespace="f7a45d6c-6f4d-4b53-9efe-2be39ac8cfff"/>
    <xsd:import namespace="bcc23333-be20-42fb-8d3d-1376a4f0fa7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a45d6c-6f4d-4b53-9efe-2be39ac8cf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c23333-be20-42fb-8d3d-1376a4f0fa7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A7B1FF-3EA6-4BFD-A6DD-7944DCD9C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a45d6c-6f4d-4b53-9efe-2be39ac8cfff"/>
    <ds:schemaRef ds:uri="bcc23333-be20-42fb-8d3d-1376a4f0f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26EEB9-B865-40AC-A5CB-B3B981EC0C6F}">
  <ds:schemaRefs>
    <ds:schemaRef ds:uri="http://purl.org/dc/dcmitype/"/>
    <ds:schemaRef ds:uri="f7a45d6c-6f4d-4b53-9efe-2be39ac8cfff"/>
    <ds:schemaRef ds:uri="http://purl.org/dc/elements/1.1/"/>
    <ds:schemaRef ds:uri="http://schemas.microsoft.com/office/2006/documentManagement/types"/>
    <ds:schemaRef ds:uri="http://schemas.microsoft.com/office/infopath/2007/PartnerControls"/>
    <ds:schemaRef ds:uri="bcc23333-be20-42fb-8d3d-1376a4f0fa7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E14FFA5-CD3D-48A2-85AB-1F5AD8686B21}">
  <ds:schemaRefs>
    <ds:schemaRef ds:uri="http://schemas.microsoft.com/sharepoint/v3/contenttype/forms"/>
  </ds:schemaRefs>
</ds:datastoreItem>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otalTime>24</TotalTime>
  <Words>849</Words>
  <Application>Microsoft Office PowerPoint</Application>
  <PresentationFormat>Widescreen</PresentationFormat>
  <Paragraphs>100</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Malgun Gothic</vt:lpstr>
      <vt:lpstr>Malgun Gothic Semilight</vt:lpstr>
      <vt:lpstr>Arial</vt:lpstr>
      <vt:lpstr>Calibri</vt:lpstr>
      <vt:lpstr>Montserrat</vt:lpstr>
      <vt:lpstr>MoodSpark Resilience Hub theme</vt:lpstr>
      <vt:lpstr>Different Types of Questioning </vt:lpstr>
      <vt:lpstr>So who am I?  </vt:lpstr>
      <vt:lpstr>Body Language  </vt:lpstr>
      <vt:lpstr>Scenarios</vt:lpstr>
      <vt:lpstr> Confidentiality</vt:lpstr>
      <vt:lpstr>What can you keep confidential?</vt:lpstr>
      <vt:lpstr>What can you keep confidential?</vt:lpstr>
      <vt:lpstr>What I am comfortable with?</vt:lpstr>
      <vt:lpstr>Where do I get support as a Peer Mentor? </vt:lpstr>
      <vt:lpstr>Any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MENTOR TRAINING</dc:title>
  <dc:creator>Zoe Burns - CY EHPS</dc:creator>
  <cp:lastModifiedBy>Charlie Powell - CY OICS</cp:lastModifiedBy>
  <cp:revision>16</cp:revision>
  <dcterms:created xsi:type="dcterms:W3CDTF">2021-04-19T11:55:09Z</dcterms:created>
  <dcterms:modified xsi:type="dcterms:W3CDTF">2026-05-28T10:20:40Z</dcterms:modified>
</cp:coreProperties>
</file>