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7"/>
  </p:notesMasterIdLst>
  <p:sldIdLst>
    <p:sldId id="256" r:id="rId5"/>
    <p:sldId id="491" r:id="rId6"/>
    <p:sldId id="474" r:id="rId7"/>
    <p:sldId id="391" r:id="rId8"/>
    <p:sldId id="477" r:id="rId9"/>
    <p:sldId id="478" r:id="rId10"/>
    <p:sldId id="489" r:id="rId11"/>
    <p:sldId id="480" r:id="rId12"/>
    <p:sldId id="479" r:id="rId13"/>
    <p:sldId id="493" r:id="rId14"/>
    <p:sldId id="444" r:id="rId15"/>
    <p:sldId id="4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9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75" d="100"/>
          <a:sy n="75" d="100"/>
        </p:scale>
        <p:origin x="198" y="54"/>
      </p:cViewPr>
      <p:guideLst/>
    </p:cSldViewPr>
  </p:slideViewPr>
  <p:outlineViewPr>
    <p:cViewPr>
      <p:scale>
        <a:sx n="33" d="100"/>
        <a:sy n="33" d="100"/>
      </p:scale>
      <p:origin x="0" y="-2892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1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33F4D-22F0-45F2-ABFD-44A28BCFF207}" type="datetimeFigureOut">
              <a:rPr lang="en-GB" smtClean="0"/>
              <a:t>28/05/2026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FCE6B-ABDC-4558-B6B1-611B728C905B}" type="slidenum">
              <a:rPr lang="en-GB" smtClean="0"/>
              <a:t>‹#›</a:t>
            </a:fld>
            <a:endParaRPr lang="en-GB"/>
          </a:p>
        </p:txBody>
      </p:sp>
    </p:spTree>
    <p:extLst>
      <p:ext uri="{BB962C8B-B14F-4D97-AF65-F5344CB8AC3E}">
        <p14:creationId xmlns:p14="http://schemas.microsoft.com/office/powerpoint/2010/main" val="3113202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FCE6B-ABDC-4558-B6B1-611B728C905B}" type="slidenum">
              <a:rPr lang="en-GB" smtClean="0"/>
              <a:t>1</a:t>
            </a:fld>
            <a:endParaRPr lang="en-GB"/>
          </a:p>
        </p:txBody>
      </p:sp>
    </p:spTree>
    <p:extLst>
      <p:ext uri="{BB962C8B-B14F-4D97-AF65-F5344CB8AC3E}">
        <p14:creationId xmlns:p14="http://schemas.microsoft.com/office/powerpoint/2010/main" val="104492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FCE6B-ABDC-4558-B6B1-611B728C905B}" type="slidenum">
              <a:rPr lang="en-GB" smtClean="0"/>
              <a:t>11</a:t>
            </a:fld>
            <a:endParaRPr lang="en-GB"/>
          </a:p>
        </p:txBody>
      </p:sp>
    </p:spTree>
    <p:extLst>
      <p:ext uri="{BB962C8B-B14F-4D97-AF65-F5344CB8AC3E}">
        <p14:creationId xmlns:p14="http://schemas.microsoft.com/office/powerpoint/2010/main" val="95880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Listening Tips</a:t>
            </a:r>
          </a:p>
        </p:txBody>
      </p:sp>
      <p:sp>
        <p:nvSpPr>
          <p:cNvPr id="4" name="Slide Number Placeholder 3"/>
          <p:cNvSpPr>
            <a:spLocks noGrp="1"/>
          </p:cNvSpPr>
          <p:nvPr>
            <p:ph type="sldNum" sz="quarter" idx="5"/>
          </p:nvPr>
        </p:nvSpPr>
        <p:spPr/>
        <p:txBody>
          <a:bodyPr/>
          <a:lstStyle/>
          <a:p>
            <a:fld id="{EB129DC7-F553-4289-8264-B73A516234F6}" type="slidenum">
              <a:rPr lang="en-GB" smtClean="0"/>
              <a:t>12</a:t>
            </a:fld>
            <a:endParaRPr lang="en-GB"/>
          </a:p>
        </p:txBody>
      </p:sp>
    </p:spTree>
    <p:extLst>
      <p:ext uri="{BB962C8B-B14F-4D97-AF65-F5344CB8AC3E}">
        <p14:creationId xmlns:p14="http://schemas.microsoft.com/office/powerpoint/2010/main" val="154862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FCE6B-ABDC-4558-B6B1-611B728C905B}" type="slidenum">
              <a:rPr lang="en-GB" smtClean="0"/>
              <a:t>2</a:t>
            </a:fld>
            <a:endParaRPr lang="en-GB"/>
          </a:p>
        </p:txBody>
      </p:sp>
    </p:spTree>
    <p:extLst>
      <p:ext uri="{BB962C8B-B14F-4D97-AF65-F5344CB8AC3E}">
        <p14:creationId xmlns:p14="http://schemas.microsoft.com/office/powerpoint/2010/main" val="288335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FCE6B-ABDC-4558-B6B1-611B728C905B}" type="slidenum">
              <a:rPr lang="en-GB" smtClean="0"/>
              <a:t>3</a:t>
            </a:fld>
            <a:endParaRPr lang="en-GB"/>
          </a:p>
        </p:txBody>
      </p:sp>
    </p:spTree>
    <p:extLst>
      <p:ext uri="{BB962C8B-B14F-4D97-AF65-F5344CB8AC3E}">
        <p14:creationId xmlns:p14="http://schemas.microsoft.com/office/powerpoint/2010/main" val="105180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GB" sz="1200" dirty="0">
                <a:latin typeface="Arial" panose="020B0604020202020204" pitchFamily="34" charset="0"/>
                <a:cs typeface="Arial" panose="020B0604020202020204" pitchFamily="34" charset="0"/>
              </a:rPr>
              <a:t>Peer mentors are people who offer support and understanding to other young people of a similar age, with the aim of helping them with their emotional wellbeing and help build their resilience. </a:t>
            </a:r>
          </a:p>
          <a:p>
            <a:pPr marL="0" indent="0" algn="just">
              <a:buNone/>
            </a:pPr>
            <a:endParaRPr lang="en-GB" sz="1200" dirty="0">
              <a:latin typeface="Arial" panose="020B0604020202020204" pitchFamily="34" charset="0"/>
              <a:cs typeface="Arial" panose="020B0604020202020204" pitchFamily="34" charset="0"/>
            </a:endParaRPr>
          </a:p>
          <a:p>
            <a:pPr marL="0" indent="0" algn="just">
              <a:buNone/>
            </a:pPr>
            <a:r>
              <a:rPr lang="en-GB" sz="1200" dirty="0">
                <a:latin typeface="Arial" panose="020B0604020202020204" pitchFamily="34" charset="0"/>
                <a:cs typeface="Arial" panose="020B0604020202020204" pitchFamily="34" charset="0"/>
              </a:rPr>
              <a:t>Peer mentors provide advice and guidance whilst acting as a positive role model for younger people who require their support.</a:t>
            </a:r>
          </a:p>
          <a:p>
            <a:endParaRPr lang="en-GB" dirty="0"/>
          </a:p>
        </p:txBody>
      </p:sp>
      <p:sp>
        <p:nvSpPr>
          <p:cNvPr id="4" name="Slide Number Placeholder 3"/>
          <p:cNvSpPr>
            <a:spLocks noGrp="1"/>
          </p:cNvSpPr>
          <p:nvPr>
            <p:ph type="sldNum" sz="quarter" idx="10"/>
          </p:nvPr>
        </p:nvSpPr>
        <p:spPr/>
        <p:txBody>
          <a:bodyPr/>
          <a:lstStyle/>
          <a:p>
            <a:fld id="{4CD497CD-FCD4-4F6E-B1F9-36811FF12689}" type="slidenum">
              <a:rPr lang="en-GB" smtClean="0"/>
              <a:t>4</a:t>
            </a:fld>
            <a:endParaRPr lang="en-GB"/>
          </a:p>
        </p:txBody>
      </p:sp>
    </p:spTree>
    <p:extLst>
      <p:ext uri="{BB962C8B-B14F-4D97-AF65-F5344CB8AC3E}">
        <p14:creationId xmlns:p14="http://schemas.microsoft.com/office/powerpoint/2010/main" val="70713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FCE6B-ABDC-4558-B6B1-611B728C905B}" type="slidenum">
              <a:rPr lang="en-GB" smtClean="0"/>
              <a:t>6</a:t>
            </a:fld>
            <a:endParaRPr lang="en-GB"/>
          </a:p>
        </p:txBody>
      </p:sp>
    </p:spTree>
    <p:extLst>
      <p:ext uri="{BB962C8B-B14F-4D97-AF65-F5344CB8AC3E}">
        <p14:creationId xmlns:p14="http://schemas.microsoft.com/office/powerpoint/2010/main" val="109480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GB" sz="1200" dirty="0">
                <a:latin typeface="Arial" panose="020B0604020202020204" pitchFamily="34" charset="0"/>
                <a:cs typeface="Arial" panose="020B0604020202020204" pitchFamily="34" charset="0"/>
              </a:rPr>
              <a:t>Peer mentors are people who offer support and understanding to other young people of a similar age, with the aim of helping them with their emotional wellbeing and help build their resilience. </a:t>
            </a:r>
          </a:p>
          <a:p>
            <a:pPr marL="0" indent="0" algn="just">
              <a:buNone/>
            </a:pPr>
            <a:endParaRPr lang="en-GB" sz="1200" dirty="0">
              <a:latin typeface="Arial" panose="020B0604020202020204" pitchFamily="34" charset="0"/>
              <a:cs typeface="Arial" panose="020B0604020202020204" pitchFamily="34" charset="0"/>
            </a:endParaRPr>
          </a:p>
          <a:p>
            <a:pPr marL="0" indent="0" algn="just">
              <a:buNone/>
            </a:pPr>
            <a:r>
              <a:rPr lang="en-GB" sz="1200" dirty="0">
                <a:latin typeface="Arial" panose="020B0604020202020204" pitchFamily="34" charset="0"/>
                <a:cs typeface="Arial" panose="020B0604020202020204" pitchFamily="34" charset="0"/>
              </a:rPr>
              <a:t>Peer mentors provide advice and guidance whilst acting as a positive role model for younger people who require their support.</a:t>
            </a:r>
          </a:p>
          <a:p>
            <a:endParaRPr lang="en-GB" dirty="0"/>
          </a:p>
        </p:txBody>
      </p:sp>
      <p:sp>
        <p:nvSpPr>
          <p:cNvPr id="4" name="Slide Number Placeholder 3"/>
          <p:cNvSpPr>
            <a:spLocks noGrp="1"/>
          </p:cNvSpPr>
          <p:nvPr>
            <p:ph type="sldNum" sz="quarter" idx="10"/>
          </p:nvPr>
        </p:nvSpPr>
        <p:spPr/>
        <p:txBody>
          <a:bodyPr/>
          <a:lstStyle/>
          <a:p>
            <a:fld id="{4CD497CD-FCD4-4F6E-B1F9-36811FF12689}" type="slidenum">
              <a:rPr lang="en-GB" smtClean="0"/>
              <a:t>7</a:t>
            </a:fld>
            <a:endParaRPr lang="en-GB"/>
          </a:p>
        </p:txBody>
      </p:sp>
    </p:spTree>
    <p:extLst>
      <p:ext uri="{BB962C8B-B14F-4D97-AF65-F5344CB8AC3E}">
        <p14:creationId xmlns:p14="http://schemas.microsoft.com/office/powerpoint/2010/main" val="1609312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FCE6B-ABDC-4558-B6B1-611B728C905B}" type="slidenum">
              <a:rPr lang="en-GB" smtClean="0"/>
              <a:t>8</a:t>
            </a:fld>
            <a:endParaRPr lang="en-GB"/>
          </a:p>
        </p:txBody>
      </p:sp>
    </p:spTree>
    <p:extLst>
      <p:ext uri="{BB962C8B-B14F-4D97-AF65-F5344CB8AC3E}">
        <p14:creationId xmlns:p14="http://schemas.microsoft.com/office/powerpoint/2010/main" val="1448075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tx1"/>
              </a:solidFill>
            </a:endParaRPr>
          </a:p>
        </p:txBody>
      </p:sp>
      <p:sp>
        <p:nvSpPr>
          <p:cNvPr id="4" name="Slide Number Placeholder 3"/>
          <p:cNvSpPr>
            <a:spLocks noGrp="1"/>
          </p:cNvSpPr>
          <p:nvPr>
            <p:ph type="sldNum" sz="quarter" idx="5"/>
          </p:nvPr>
        </p:nvSpPr>
        <p:spPr/>
        <p:txBody>
          <a:bodyPr/>
          <a:lstStyle/>
          <a:p>
            <a:fld id="{501FCE6B-ABDC-4558-B6B1-611B728C905B}" type="slidenum">
              <a:rPr lang="en-GB" smtClean="0"/>
              <a:t>9</a:t>
            </a:fld>
            <a:endParaRPr lang="en-GB"/>
          </a:p>
        </p:txBody>
      </p:sp>
    </p:spTree>
    <p:extLst>
      <p:ext uri="{BB962C8B-B14F-4D97-AF65-F5344CB8AC3E}">
        <p14:creationId xmlns:p14="http://schemas.microsoft.com/office/powerpoint/2010/main" val="1687125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GB" sz="1200" dirty="0">
                <a:latin typeface="Arial" panose="020B0604020202020204" pitchFamily="34" charset="0"/>
                <a:cs typeface="Arial" panose="020B0604020202020204" pitchFamily="34" charset="0"/>
              </a:rPr>
              <a:t>Peer mentors are people who offer support and understanding to other young people of a similar age, with the aim of helping them with their emotional wellbeing and help build their resilience. </a:t>
            </a:r>
          </a:p>
          <a:p>
            <a:pPr marL="0" indent="0" algn="just">
              <a:buNone/>
            </a:pPr>
            <a:endParaRPr lang="en-GB" sz="1200" dirty="0">
              <a:latin typeface="Arial" panose="020B0604020202020204" pitchFamily="34" charset="0"/>
              <a:cs typeface="Arial" panose="020B0604020202020204" pitchFamily="34" charset="0"/>
            </a:endParaRPr>
          </a:p>
          <a:p>
            <a:pPr marL="0" indent="0" algn="just">
              <a:buNone/>
            </a:pPr>
            <a:r>
              <a:rPr lang="en-GB" sz="1200" dirty="0">
                <a:latin typeface="Arial" panose="020B0604020202020204" pitchFamily="34" charset="0"/>
                <a:cs typeface="Arial" panose="020B0604020202020204" pitchFamily="34" charset="0"/>
              </a:rPr>
              <a:t>Peer mentors provide advice and guidance whilst acting as a positive role model for younger people who require their support.</a:t>
            </a:r>
          </a:p>
          <a:p>
            <a:endParaRPr lang="en-GB" dirty="0"/>
          </a:p>
        </p:txBody>
      </p:sp>
      <p:sp>
        <p:nvSpPr>
          <p:cNvPr id="4" name="Slide Number Placeholder 3"/>
          <p:cNvSpPr>
            <a:spLocks noGrp="1"/>
          </p:cNvSpPr>
          <p:nvPr>
            <p:ph type="sldNum" sz="quarter" idx="10"/>
          </p:nvPr>
        </p:nvSpPr>
        <p:spPr/>
        <p:txBody>
          <a:bodyPr/>
          <a:lstStyle/>
          <a:p>
            <a:fld id="{4CD497CD-FCD4-4F6E-B1F9-36811FF12689}" type="slidenum">
              <a:rPr lang="en-GB" smtClean="0"/>
              <a:t>10</a:t>
            </a:fld>
            <a:endParaRPr lang="en-GB"/>
          </a:p>
        </p:txBody>
      </p:sp>
    </p:spTree>
    <p:extLst>
      <p:ext uri="{BB962C8B-B14F-4D97-AF65-F5344CB8AC3E}">
        <p14:creationId xmlns:p14="http://schemas.microsoft.com/office/powerpoint/2010/main" val="1941932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kentresiliencehub.org.uk/"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kentresiliencehub.org.uk/" TargetMode="Externa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moodspark.org.uk/"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moodspark.org.uk/"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moodspark.org.uk/"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7161-6648-4CD9-8FBE-578C0C3FB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192C3-4682-4A8D-913C-EE3EEFB85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18FB62-5032-443B-83A3-D02F456ACFB8}"/>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745EF553-191D-42B9-BA0A-A68B0D647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7EF12-CFBE-490B-BF63-C5C496AB2E72}"/>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8" name="Rectangle 7">
            <a:extLst>
              <a:ext uri="{FF2B5EF4-FFF2-40B4-BE49-F238E27FC236}">
                <a16:creationId xmlns:a16="http://schemas.microsoft.com/office/drawing/2014/main" id="{5E479844-BD7C-42B7-BEED-6034C980941D}"/>
              </a:ext>
            </a:extLst>
          </p:cNvPr>
          <p:cNvSpPr/>
          <p:nvPr/>
        </p:nvSpPr>
        <p:spPr>
          <a:xfrm>
            <a:off x="-5120" y="1"/>
            <a:ext cx="12192000" cy="6864394"/>
          </a:xfrm>
          <a:prstGeom prst="rect">
            <a:avLst/>
          </a:prstGeom>
          <a:noFill/>
          <a:ln w="57150" cap="flat" cmpd="sng" algn="ctr">
            <a:solidFill>
              <a:srgbClr val="1D1D1B"/>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01DDFEB6-343D-4ACA-9BAF-B1EF579E583A}"/>
              </a:ext>
            </a:extLst>
          </p:cNvPr>
          <p:cNvSpPr/>
          <p:nvPr/>
        </p:nvSpPr>
        <p:spPr>
          <a:xfrm>
            <a:off x="-5120" y="5641862"/>
            <a:ext cx="6096000" cy="1244279"/>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descr="Text&#10;&#10;Description automatically generated">
            <a:extLst>
              <a:ext uri="{FF2B5EF4-FFF2-40B4-BE49-F238E27FC236}">
                <a16:creationId xmlns:a16="http://schemas.microsoft.com/office/drawing/2014/main" id="{8E0C72B6-DB2A-46F1-8EAA-CF11F8B57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07" y="5771536"/>
            <a:ext cx="1368473" cy="967564"/>
          </a:xfrm>
          <a:prstGeom prst="rect">
            <a:avLst/>
          </a:prstGeom>
        </p:spPr>
      </p:pic>
      <p:sp>
        <p:nvSpPr>
          <p:cNvPr id="11" name="TextBox 10">
            <a:extLst>
              <a:ext uri="{FF2B5EF4-FFF2-40B4-BE49-F238E27FC236}">
                <a16:creationId xmlns:a16="http://schemas.microsoft.com/office/drawing/2014/main" id="{95C915B6-C5B1-4EE4-BBE3-E4F3D3F231DC}"/>
              </a:ext>
            </a:extLst>
          </p:cNvPr>
          <p:cNvSpPr txBox="1"/>
          <p:nvPr/>
        </p:nvSpPr>
        <p:spPr>
          <a:xfrm>
            <a:off x="1682610" y="6010233"/>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2" name="TextBox 11">
            <a:extLst>
              <a:ext uri="{FF2B5EF4-FFF2-40B4-BE49-F238E27FC236}">
                <a16:creationId xmlns:a16="http://schemas.microsoft.com/office/drawing/2014/main" id="{18FCB173-DF9C-470C-8CF1-D1576E4F1CA4}"/>
              </a:ext>
            </a:extLst>
          </p:cNvPr>
          <p:cNvSpPr txBox="1"/>
          <p:nvPr/>
        </p:nvSpPr>
        <p:spPr>
          <a:xfrm>
            <a:off x="6219741" y="6010232"/>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3" name="Picture 2" descr="Image preview">
            <a:extLst>
              <a:ext uri="{FF2B5EF4-FFF2-40B4-BE49-F238E27FC236}">
                <a16:creationId xmlns:a16="http://schemas.microsoft.com/office/drawing/2014/main" id="{62FF62C8-88D3-40AD-A1D3-3E6FC8F42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6239" y="5700432"/>
            <a:ext cx="1617144" cy="110539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D53C1344-D579-4963-8C52-2B0A3A213703}"/>
              </a:ext>
            </a:extLst>
          </p:cNvPr>
          <p:cNvCxnSpPr/>
          <p:nvPr/>
        </p:nvCxnSpPr>
        <p:spPr>
          <a:xfrm>
            <a:off x="6096000" y="5672663"/>
            <a:ext cx="6096000" cy="0"/>
          </a:xfrm>
          <a:prstGeom prst="line">
            <a:avLst/>
          </a:prstGeom>
          <a:ln w="57150">
            <a:solidFill>
              <a:srgbClr val="1D1D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9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E7045-FC9C-4E03-88E1-80EC1E36C486}"/>
              </a:ext>
            </a:extLst>
          </p:cNvPr>
          <p:cNvSpPr/>
          <p:nvPr/>
        </p:nvSpPr>
        <p:spPr>
          <a:xfrm>
            <a:off x="6084230" y="-24856"/>
            <a:ext cx="6096000" cy="5613722"/>
          </a:xfrm>
          <a:prstGeom prst="rec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BFD2BF-778A-4A8E-8EA5-07373C746959}"/>
              </a:ext>
            </a:extLst>
          </p:cNvPr>
          <p:cNvSpPr>
            <a:spLocks noGrp="1"/>
          </p:cNvSpPr>
          <p:nvPr>
            <p:ph type="title"/>
          </p:nvPr>
        </p:nvSpPr>
        <p:spPr>
          <a:xfrm>
            <a:off x="457199" y="287967"/>
            <a:ext cx="5355771"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96CECA-BB89-40EF-9B9C-CA3C618F98CA}"/>
              </a:ext>
            </a:extLst>
          </p:cNvPr>
          <p:cNvSpPr>
            <a:spLocks noGrp="1"/>
          </p:cNvSpPr>
          <p:nvPr>
            <p:ph sz="half" idx="2"/>
          </p:nvPr>
        </p:nvSpPr>
        <p:spPr>
          <a:xfrm>
            <a:off x="6675119" y="239331"/>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CD0666FF-1D5A-4E3D-9C82-840E9F9B98B4}"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01929"/>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69302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6" name="Rectangle 15">
            <a:extLst>
              <a:ext uri="{FF2B5EF4-FFF2-40B4-BE49-F238E27FC236}">
                <a16:creationId xmlns:a16="http://schemas.microsoft.com/office/drawing/2014/main" id="{3A0F3100-44A0-43BF-AD1D-6D6FE5B65E80}"/>
              </a:ext>
            </a:extLst>
          </p:cNvPr>
          <p:cNvSpPr/>
          <p:nvPr/>
        </p:nvSpPr>
        <p:spPr>
          <a:xfrm>
            <a:off x="39189" y="34463"/>
            <a:ext cx="12152811" cy="6823537"/>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502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CD0666FF-1D5A-4E3D-9C82-840E9F9B98B4}"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01929"/>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69302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6" name="Rectangle 15">
            <a:extLst>
              <a:ext uri="{FF2B5EF4-FFF2-40B4-BE49-F238E27FC236}">
                <a16:creationId xmlns:a16="http://schemas.microsoft.com/office/drawing/2014/main" id="{3A0F3100-44A0-43BF-AD1D-6D6FE5B65E80}"/>
              </a:ext>
            </a:extLst>
          </p:cNvPr>
          <p:cNvSpPr/>
          <p:nvPr/>
        </p:nvSpPr>
        <p:spPr>
          <a:xfrm>
            <a:off x="39189" y="34463"/>
            <a:ext cx="12152811" cy="6823537"/>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6168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1379-0FB9-4076-AA36-C4FE2D5697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6E613-97D4-4B73-B0A6-1724B20E5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2B4C6E-EBBC-4361-A673-6B5202F46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51784-BA56-4F19-9099-5BB8AAAE73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CD0666FF-1D5A-4E3D-9C82-840E9F9B98B4}" type="slidenum">
              <a:rPr lang="en-GB" smtClean="0"/>
              <a:t>‹#›</a:t>
            </a:fld>
            <a:endParaRPr lang="en-GB"/>
          </a:p>
        </p:txBody>
      </p:sp>
      <p:grpSp>
        <p:nvGrpSpPr>
          <p:cNvPr id="10" name="Group 9">
            <a:extLst>
              <a:ext uri="{FF2B5EF4-FFF2-40B4-BE49-F238E27FC236}">
                <a16:creationId xmlns:a16="http://schemas.microsoft.com/office/drawing/2014/main" id="{590D1730-87FB-41C2-A66E-FE3463130A50}"/>
              </a:ext>
            </a:extLst>
          </p:cNvPr>
          <p:cNvGrpSpPr/>
          <p:nvPr/>
        </p:nvGrpSpPr>
        <p:grpSpPr>
          <a:xfrm>
            <a:off x="-5120" y="5620115"/>
            <a:ext cx="12192000" cy="1244279"/>
            <a:chOff x="0" y="5613721"/>
            <a:chExt cx="12192000" cy="1244279"/>
          </a:xfrm>
        </p:grpSpPr>
        <p:sp>
          <p:nvSpPr>
            <p:cNvPr id="11" name="Rectangle 10">
              <a:extLst>
                <a:ext uri="{FF2B5EF4-FFF2-40B4-BE49-F238E27FC236}">
                  <a16:creationId xmlns:a16="http://schemas.microsoft.com/office/drawing/2014/main" id="{0227AFC7-F567-4677-9932-F00468B1C4C0}"/>
                </a:ext>
              </a:extLst>
            </p:cNvPr>
            <p:cNvSpPr/>
            <p:nvPr/>
          </p:nvSpPr>
          <p:spPr>
            <a:xfrm>
              <a:off x="0" y="5613721"/>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0" y="5635468"/>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7" y="5765142"/>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7730" y="6003839"/>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24861" y="6003838"/>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9" y="5669001"/>
              <a:ext cx="1617144" cy="110539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54444491-0AEB-46C1-BDFD-E3C44687ACA3}"/>
              </a:ext>
            </a:extLst>
          </p:cNvPr>
          <p:cNvSpPr/>
          <p:nvPr/>
        </p:nvSpPr>
        <p:spPr>
          <a:xfrm>
            <a:off x="26126" y="40450"/>
            <a:ext cx="12152811" cy="681088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6368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8200" y="3402374"/>
            <a:ext cx="10836397" cy="2092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CD0666FF-1D5A-4E3D-9C82-840E9F9B98B4}" type="slidenum">
              <a:rPr lang="en-GB" smtClean="0"/>
              <a:t>‹#›</a:t>
            </a:fld>
            <a:endParaRPr lang="en-GB"/>
          </a:p>
        </p:txBody>
      </p:sp>
      <p:grpSp>
        <p:nvGrpSpPr>
          <p:cNvPr id="10" name="Group 9">
            <a:extLst>
              <a:ext uri="{FF2B5EF4-FFF2-40B4-BE49-F238E27FC236}">
                <a16:creationId xmlns:a16="http://schemas.microsoft.com/office/drawing/2014/main" id="{590D1730-87FB-41C2-A66E-FE3463130A50}"/>
              </a:ext>
            </a:extLst>
          </p:cNvPr>
          <p:cNvGrpSpPr/>
          <p:nvPr/>
        </p:nvGrpSpPr>
        <p:grpSpPr>
          <a:xfrm>
            <a:off x="-5120" y="5620115"/>
            <a:ext cx="12192000" cy="1244279"/>
            <a:chOff x="0" y="5613721"/>
            <a:chExt cx="12192000" cy="1244279"/>
          </a:xfrm>
        </p:grpSpPr>
        <p:sp>
          <p:nvSpPr>
            <p:cNvPr id="11" name="Rectangle 10">
              <a:extLst>
                <a:ext uri="{FF2B5EF4-FFF2-40B4-BE49-F238E27FC236}">
                  <a16:creationId xmlns:a16="http://schemas.microsoft.com/office/drawing/2014/main" id="{0227AFC7-F567-4677-9932-F00468B1C4C0}"/>
                </a:ext>
              </a:extLst>
            </p:cNvPr>
            <p:cNvSpPr/>
            <p:nvPr/>
          </p:nvSpPr>
          <p:spPr>
            <a:xfrm>
              <a:off x="0" y="5613721"/>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0" y="5635468"/>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7" y="5765142"/>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7730" y="6003839"/>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24861" y="6003838"/>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9" y="5688051"/>
              <a:ext cx="1617144" cy="110539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54444491-0AEB-46C1-BDFD-E3C44687ACA3}"/>
              </a:ext>
            </a:extLst>
          </p:cNvPr>
          <p:cNvSpPr/>
          <p:nvPr/>
        </p:nvSpPr>
        <p:spPr>
          <a:xfrm>
            <a:off x="39189" y="34463"/>
            <a:ext cx="12152811" cy="682993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18">
            <a:extLst>
              <a:ext uri="{FF2B5EF4-FFF2-40B4-BE49-F238E27FC236}">
                <a16:creationId xmlns:a16="http://schemas.microsoft.com/office/drawing/2014/main" id="{A0705F12-94EA-498F-9A5A-7D51BED4BDE5}"/>
              </a:ext>
            </a:extLst>
          </p:cNvPr>
          <p:cNvSpPr/>
          <p:nvPr/>
        </p:nvSpPr>
        <p:spPr>
          <a:xfrm>
            <a:off x="9071681" y="1151332"/>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Oval 19">
            <a:extLst>
              <a:ext uri="{FF2B5EF4-FFF2-40B4-BE49-F238E27FC236}">
                <a16:creationId xmlns:a16="http://schemas.microsoft.com/office/drawing/2014/main" id="{F8C460AA-4D5D-4896-B879-0AC3F896BD54}"/>
              </a:ext>
            </a:extLst>
          </p:cNvPr>
          <p:cNvSpPr/>
          <p:nvPr/>
        </p:nvSpPr>
        <p:spPr>
          <a:xfrm>
            <a:off x="7976075" y="-381846"/>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Rectangle with Corners Rounded 20">
            <a:extLst>
              <a:ext uri="{FF2B5EF4-FFF2-40B4-BE49-F238E27FC236}">
                <a16:creationId xmlns:a16="http://schemas.microsoft.com/office/drawing/2014/main" id="{21AE2598-1A42-498C-96F6-19DA7E943A5F}"/>
              </a:ext>
            </a:extLst>
          </p:cNvPr>
          <p:cNvSpPr/>
          <p:nvPr/>
        </p:nvSpPr>
        <p:spPr>
          <a:xfrm>
            <a:off x="10024111" y="-237626"/>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69FD1897-BE37-49A5-BD1C-D63FDB4FB937}"/>
              </a:ext>
            </a:extLst>
          </p:cNvPr>
          <p:cNvSpPr/>
          <p:nvPr/>
        </p:nvSpPr>
        <p:spPr>
          <a:xfrm rot="1476884">
            <a:off x="10202251" y="2028901"/>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peech Bubble: Oval 22">
            <a:extLst>
              <a:ext uri="{FF2B5EF4-FFF2-40B4-BE49-F238E27FC236}">
                <a16:creationId xmlns:a16="http://schemas.microsoft.com/office/drawing/2014/main" id="{E43C48CA-2D2D-4860-A1E9-316C6A6A13FC}"/>
              </a:ext>
            </a:extLst>
          </p:cNvPr>
          <p:cNvSpPr/>
          <p:nvPr/>
        </p:nvSpPr>
        <p:spPr>
          <a:xfrm>
            <a:off x="7548559" y="2065833"/>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hought Bubble: Cloud 23">
            <a:extLst>
              <a:ext uri="{FF2B5EF4-FFF2-40B4-BE49-F238E27FC236}">
                <a16:creationId xmlns:a16="http://schemas.microsoft.com/office/drawing/2014/main" id="{38751C3E-0727-4740-8253-EBF308785CF7}"/>
              </a:ext>
            </a:extLst>
          </p:cNvPr>
          <p:cNvSpPr/>
          <p:nvPr/>
        </p:nvSpPr>
        <p:spPr>
          <a:xfrm>
            <a:off x="1779024" y="1580711"/>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24">
            <a:extLst>
              <a:ext uri="{FF2B5EF4-FFF2-40B4-BE49-F238E27FC236}">
                <a16:creationId xmlns:a16="http://schemas.microsoft.com/office/drawing/2014/main" id="{6FE03D55-BD28-4A5D-804E-9DC0C05519F3}"/>
              </a:ext>
            </a:extLst>
          </p:cNvPr>
          <p:cNvSpPr/>
          <p:nvPr/>
        </p:nvSpPr>
        <p:spPr>
          <a:xfrm rot="20531057">
            <a:off x="-302413" y="742417"/>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peech Bubble: Rectangle with Corners Rounded 25">
            <a:extLst>
              <a:ext uri="{FF2B5EF4-FFF2-40B4-BE49-F238E27FC236}">
                <a16:creationId xmlns:a16="http://schemas.microsoft.com/office/drawing/2014/main" id="{1928C83A-78E9-442D-AE0C-8936C40E98D2}"/>
              </a:ext>
            </a:extLst>
          </p:cNvPr>
          <p:cNvSpPr/>
          <p:nvPr/>
        </p:nvSpPr>
        <p:spPr>
          <a:xfrm>
            <a:off x="2065141" y="219999"/>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peech Bubble: Rectangle with Corners Rounded 26">
            <a:extLst>
              <a:ext uri="{FF2B5EF4-FFF2-40B4-BE49-F238E27FC236}">
                <a16:creationId xmlns:a16="http://schemas.microsoft.com/office/drawing/2014/main" id="{3CDD3950-6A8B-443B-B0AC-54C6A5D15E10}"/>
              </a:ext>
            </a:extLst>
          </p:cNvPr>
          <p:cNvSpPr/>
          <p:nvPr/>
        </p:nvSpPr>
        <p:spPr>
          <a:xfrm rot="21107619">
            <a:off x="4163532" y="1345504"/>
            <a:ext cx="1794510" cy="1563037"/>
          </a:xfrm>
          <a:prstGeom prst="wedgeRoundRectCallout">
            <a:avLst>
              <a:gd name="adj1" fmla="val 73631"/>
              <a:gd name="adj2" fmla="val 85776"/>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Rectangle with Corners Rounded 27">
            <a:extLst>
              <a:ext uri="{FF2B5EF4-FFF2-40B4-BE49-F238E27FC236}">
                <a16:creationId xmlns:a16="http://schemas.microsoft.com/office/drawing/2014/main" id="{75250DA6-B3DC-4B6A-999D-620492DEC3ED}"/>
              </a:ext>
            </a:extLst>
          </p:cNvPr>
          <p:cNvSpPr/>
          <p:nvPr/>
        </p:nvSpPr>
        <p:spPr>
          <a:xfrm rot="1471521">
            <a:off x="7385765" y="493145"/>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Oval 28">
            <a:extLst>
              <a:ext uri="{FF2B5EF4-FFF2-40B4-BE49-F238E27FC236}">
                <a16:creationId xmlns:a16="http://schemas.microsoft.com/office/drawing/2014/main" id="{D09C6799-A0B1-4945-BAE6-963325373064}"/>
              </a:ext>
            </a:extLst>
          </p:cNvPr>
          <p:cNvSpPr/>
          <p:nvPr/>
        </p:nvSpPr>
        <p:spPr>
          <a:xfrm>
            <a:off x="3133606" y="1080399"/>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peech Bubble: Oval 29">
            <a:extLst>
              <a:ext uri="{FF2B5EF4-FFF2-40B4-BE49-F238E27FC236}">
                <a16:creationId xmlns:a16="http://schemas.microsoft.com/office/drawing/2014/main" id="{6C878254-1C92-4A26-8858-67006AF90E0E}"/>
              </a:ext>
            </a:extLst>
          </p:cNvPr>
          <p:cNvSpPr/>
          <p:nvPr/>
        </p:nvSpPr>
        <p:spPr>
          <a:xfrm>
            <a:off x="-171209" y="-204150"/>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peech Bubble: Rectangle 30">
            <a:extLst>
              <a:ext uri="{FF2B5EF4-FFF2-40B4-BE49-F238E27FC236}">
                <a16:creationId xmlns:a16="http://schemas.microsoft.com/office/drawing/2014/main" id="{4A349A52-0E44-46A9-A31B-5661CEE6CC49}"/>
              </a:ext>
            </a:extLst>
          </p:cNvPr>
          <p:cNvSpPr/>
          <p:nvPr/>
        </p:nvSpPr>
        <p:spPr>
          <a:xfrm>
            <a:off x="4636590" y="558828"/>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peech Bubble: Rectangle 31">
            <a:extLst>
              <a:ext uri="{FF2B5EF4-FFF2-40B4-BE49-F238E27FC236}">
                <a16:creationId xmlns:a16="http://schemas.microsoft.com/office/drawing/2014/main" id="{C6EF307A-40D1-44EE-935C-671AEB05842B}"/>
              </a:ext>
            </a:extLst>
          </p:cNvPr>
          <p:cNvSpPr/>
          <p:nvPr/>
        </p:nvSpPr>
        <p:spPr>
          <a:xfrm>
            <a:off x="3164064" y="-275986"/>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hought Bubble: Cloud 32">
            <a:extLst>
              <a:ext uri="{FF2B5EF4-FFF2-40B4-BE49-F238E27FC236}">
                <a16:creationId xmlns:a16="http://schemas.microsoft.com/office/drawing/2014/main" id="{F14F527B-4005-46FC-B1D5-034A760B530E}"/>
              </a:ext>
            </a:extLst>
          </p:cNvPr>
          <p:cNvSpPr/>
          <p:nvPr/>
        </p:nvSpPr>
        <p:spPr>
          <a:xfrm>
            <a:off x="3957376" y="-323875"/>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hought Bubble: Cloud 33">
            <a:extLst>
              <a:ext uri="{FF2B5EF4-FFF2-40B4-BE49-F238E27FC236}">
                <a16:creationId xmlns:a16="http://schemas.microsoft.com/office/drawing/2014/main" id="{F73BC9C1-DB19-4CAA-A659-C43A20FEBE4B}"/>
              </a:ext>
            </a:extLst>
          </p:cNvPr>
          <p:cNvSpPr/>
          <p:nvPr/>
        </p:nvSpPr>
        <p:spPr>
          <a:xfrm>
            <a:off x="1097035" y="-942090"/>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hought Bubble: Cloud 34">
            <a:extLst>
              <a:ext uri="{FF2B5EF4-FFF2-40B4-BE49-F238E27FC236}">
                <a16:creationId xmlns:a16="http://schemas.microsoft.com/office/drawing/2014/main" id="{4BFE4A49-259B-40FB-BDF2-E1EB26CBC709}"/>
              </a:ext>
            </a:extLst>
          </p:cNvPr>
          <p:cNvSpPr/>
          <p:nvPr/>
        </p:nvSpPr>
        <p:spPr>
          <a:xfrm>
            <a:off x="6305010" y="-193321"/>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098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91A56EB-073A-4B04-B8A3-FA364D91023C}"/>
              </a:ext>
            </a:extLst>
          </p:cNvPr>
          <p:cNvSpPr/>
          <p:nvPr/>
        </p:nvSpPr>
        <p:spPr>
          <a:xfrm>
            <a:off x="6090880" y="6685"/>
            <a:ext cx="6096000" cy="55963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5A1379-0FB9-4076-AA36-C4FE2D569753}"/>
              </a:ext>
            </a:extLst>
          </p:cNvPr>
          <p:cNvSpPr>
            <a:spLocks noGrp="1"/>
          </p:cNvSpPr>
          <p:nvPr>
            <p:ph type="title"/>
          </p:nvPr>
        </p:nvSpPr>
        <p:spPr>
          <a:xfrm>
            <a:off x="839788" y="352062"/>
            <a:ext cx="5157787"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6E613-97D4-4B73-B0A6-1724B20E5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51851784-BA56-4F19-9099-5BB8AAAE7372}"/>
              </a:ext>
            </a:extLst>
          </p:cNvPr>
          <p:cNvSpPr>
            <a:spLocks noGrp="1"/>
          </p:cNvSpPr>
          <p:nvPr>
            <p:ph sz="quarter" idx="4"/>
          </p:nvPr>
        </p:nvSpPr>
        <p:spPr>
          <a:xfrm>
            <a:off x="6681652" y="662781"/>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11" name="Rectangle 10">
            <a:extLst>
              <a:ext uri="{FF2B5EF4-FFF2-40B4-BE49-F238E27FC236}">
                <a16:creationId xmlns:a16="http://schemas.microsoft.com/office/drawing/2014/main" id="{0227AFC7-F567-4677-9932-F00468B1C4C0}"/>
              </a:ext>
            </a:extLst>
          </p:cNvPr>
          <p:cNvSpPr/>
          <p:nvPr/>
        </p:nvSpPr>
        <p:spPr>
          <a:xfrm>
            <a:off x="-5120" y="5620115"/>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5120" y="5641862"/>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07" y="5771536"/>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2610" y="6010233"/>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19741" y="6010232"/>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6239" y="5675395"/>
            <a:ext cx="1617144" cy="11053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1247335-AF05-4784-B123-807562E2E350}"/>
              </a:ext>
            </a:extLst>
          </p:cNvPr>
          <p:cNvSpPr/>
          <p:nvPr/>
        </p:nvSpPr>
        <p:spPr>
          <a:xfrm>
            <a:off x="39189" y="34463"/>
            <a:ext cx="12152811" cy="682993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4366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9C358D2-3F7B-46B7-A7E7-442AE1B8F3D8}"/>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4" name="Footer Placeholder 3">
            <a:extLst>
              <a:ext uri="{FF2B5EF4-FFF2-40B4-BE49-F238E27FC236}">
                <a16:creationId xmlns:a16="http://schemas.microsoft.com/office/drawing/2014/main" id="{40C93E6C-8463-475E-8973-3E653A07D4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11F2A3-440C-488A-A736-508329527CB5}"/>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6" name="Rectangle 5">
            <a:extLst>
              <a:ext uri="{FF2B5EF4-FFF2-40B4-BE49-F238E27FC236}">
                <a16:creationId xmlns:a16="http://schemas.microsoft.com/office/drawing/2014/main" id="{B60F571E-2059-405A-A944-B7D767229B44}"/>
              </a:ext>
            </a:extLst>
          </p:cNvPr>
          <p:cNvSpPr/>
          <p:nvPr/>
        </p:nvSpPr>
        <p:spPr>
          <a:xfrm>
            <a:off x="-5120" y="5641862"/>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6" descr="Text&#10;&#10;Description automatically generated">
            <a:extLst>
              <a:ext uri="{FF2B5EF4-FFF2-40B4-BE49-F238E27FC236}">
                <a16:creationId xmlns:a16="http://schemas.microsoft.com/office/drawing/2014/main" id="{49F05052-4201-45A2-9580-0147EEF5E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07" y="5771536"/>
            <a:ext cx="1368473" cy="967564"/>
          </a:xfrm>
          <a:prstGeom prst="rect">
            <a:avLst/>
          </a:prstGeom>
        </p:spPr>
      </p:pic>
      <p:sp>
        <p:nvSpPr>
          <p:cNvPr id="8" name="TextBox 7">
            <a:extLst>
              <a:ext uri="{FF2B5EF4-FFF2-40B4-BE49-F238E27FC236}">
                <a16:creationId xmlns:a16="http://schemas.microsoft.com/office/drawing/2014/main" id="{B2860260-E76F-4752-8BEA-AA21D8405DD4}"/>
              </a:ext>
            </a:extLst>
          </p:cNvPr>
          <p:cNvSpPr txBox="1"/>
          <p:nvPr/>
        </p:nvSpPr>
        <p:spPr>
          <a:xfrm>
            <a:off x="1682610" y="6010233"/>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9" name="TextBox 8">
            <a:extLst>
              <a:ext uri="{FF2B5EF4-FFF2-40B4-BE49-F238E27FC236}">
                <a16:creationId xmlns:a16="http://schemas.microsoft.com/office/drawing/2014/main" id="{1248025E-88C3-40DE-A3BC-1E91B3FE8928}"/>
              </a:ext>
            </a:extLst>
          </p:cNvPr>
          <p:cNvSpPr txBox="1"/>
          <p:nvPr/>
        </p:nvSpPr>
        <p:spPr>
          <a:xfrm>
            <a:off x="6219741" y="6010232"/>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0" name="Picture 2" descr="Image preview">
            <a:extLst>
              <a:ext uri="{FF2B5EF4-FFF2-40B4-BE49-F238E27FC236}">
                <a16:creationId xmlns:a16="http://schemas.microsoft.com/office/drawing/2014/main" id="{E9AA81D0-A478-4ADC-B3A0-55FE267E5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6239" y="5724382"/>
            <a:ext cx="1617144" cy="11053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2A1FDBC-1A8B-447A-BB5F-F08323AEF8BA}"/>
              </a:ext>
            </a:extLst>
          </p:cNvPr>
          <p:cNvSpPr/>
          <p:nvPr/>
        </p:nvSpPr>
        <p:spPr>
          <a:xfrm>
            <a:off x="39189" y="34463"/>
            <a:ext cx="12152811" cy="682993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F157F7A-7BCF-4B7A-8A78-E98181927A83}"/>
              </a:ext>
            </a:extLst>
          </p:cNvPr>
          <p:cNvSpPr/>
          <p:nvPr/>
        </p:nvSpPr>
        <p:spPr>
          <a:xfrm>
            <a:off x="6090880" y="5675395"/>
            <a:ext cx="6101120" cy="1188998"/>
          </a:xfrm>
          <a:prstGeom prst="rect">
            <a:avLst/>
          </a:prstGeom>
          <a:noFill/>
          <a:ln w="57150" cap="flat" cmpd="sng" algn="ctr">
            <a:solidFill>
              <a:srgbClr val="1D1D1B"/>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64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ACA3DD5-45E5-4B28-ADCD-61365316E1F0}"/>
              </a:ext>
            </a:extLst>
          </p:cNvPr>
          <p:cNvGrpSpPr/>
          <p:nvPr/>
        </p:nvGrpSpPr>
        <p:grpSpPr>
          <a:xfrm>
            <a:off x="0" y="0"/>
            <a:ext cx="12207240" cy="6884504"/>
            <a:chOff x="-30480" y="0"/>
            <a:chExt cx="12207240" cy="6884504"/>
          </a:xfrm>
        </p:grpSpPr>
        <p:sp>
          <p:nvSpPr>
            <p:cNvPr id="6" name="Rectangle 5">
              <a:extLst>
                <a:ext uri="{FF2B5EF4-FFF2-40B4-BE49-F238E27FC236}">
                  <a16:creationId xmlns:a16="http://schemas.microsoft.com/office/drawing/2014/main" id="{7425DE80-309C-45BF-9829-E677055356B5}"/>
                </a:ext>
              </a:extLst>
            </p:cNvPr>
            <p:cNvSpPr/>
            <p:nvPr/>
          </p:nvSpPr>
          <p:spPr>
            <a:xfrm>
              <a:off x="-30480" y="0"/>
              <a:ext cx="6096000" cy="6858000"/>
            </a:xfrm>
            <a:prstGeom prst="rec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ext&#10;&#10;Description automatically generated">
              <a:extLst>
                <a:ext uri="{FF2B5EF4-FFF2-40B4-BE49-F238E27FC236}">
                  <a16:creationId xmlns:a16="http://schemas.microsoft.com/office/drawing/2014/main" id="{6C88113F-4662-4324-A03E-222EF3103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116" y="802886"/>
              <a:ext cx="2760423" cy="1951727"/>
            </a:xfrm>
            <a:prstGeom prst="rect">
              <a:avLst/>
            </a:prstGeom>
          </p:spPr>
        </p:pic>
        <p:pic>
          <p:nvPicPr>
            <p:cNvPr id="8" name="Picture 7" descr="Logo&#10;&#10;Description automatically generated">
              <a:extLst>
                <a:ext uri="{FF2B5EF4-FFF2-40B4-BE49-F238E27FC236}">
                  <a16:creationId xmlns:a16="http://schemas.microsoft.com/office/drawing/2014/main" id="{F0EFF575-9B57-4F24-9434-DDAA3A32E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532" y="802886"/>
              <a:ext cx="2821352" cy="1928883"/>
            </a:xfrm>
            <a:prstGeom prst="rect">
              <a:avLst/>
            </a:prstGeom>
          </p:spPr>
        </p:pic>
        <p:sp>
          <p:nvSpPr>
            <p:cNvPr id="9" name="Rectangle 8">
              <a:extLst>
                <a:ext uri="{FF2B5EF4-FFF2-40B4-BE49-F238E27FC236}">
                  <a16:creationId xmlns:a16="http://schemas.microsoft.com/office/drawing/2014/main" id="{79116D5B-A62B-4EAC-9DBF-D4645310520D}"/>
                </a:ext>
              </a:extLst>
            </p:cNvPr>
            <p:cNvSpPr/>
            <p:nvPr/>
          </p:nvSpPr>
          <p:spPr>
            <a:xfrm>
              <a:off x="0" y="5613113"/>
              <a:ext cx="12176760" cy="1271391"/>
            </a:xfrm>
            <a:prstGeom prst="rect">
              <a:avLst/>
            </a:prstGeom>
            <a:solidFill>
              <a:schemeClr val="bg1"/>
            </a:solid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HeadStart Kent funded by			        	   and in partnership with </a:t>
              </a:r>
            </a:p>
          </p:txBody>
        </p:sp>
        <p:pic>
          <p:nvPicPr>
            <p:cNvPr id="10" name="Picture 9" descr="Diagram&#10;&#10;Description automatically generated">
              <a:extLst>
                <a:ext uri="{FF2B5EF4-FFF2-40B4-BE49-F238E27FC236}">
                  <a16:creationId xmlns:a16="http://schemas.microsoft.com/office/drawing/2014/main" id="{405B8C12-5B12-409C-A3F0-797779092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78" y="5757882"/>
              <a:ext cx="728247" cy="10287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5A8AF3F0-EDE7-42CE-94DD-05C70650C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679" y="5601389"/>
              <a:ext cx="2423605" cy="1185193"/>
            </a:xfrm>
            <a:prstGeom prst="rect">
              <a:avLst/>
            </a:prstGeom>
          </p:spPr>
        </p:pic>
        <p:pic>
          <p:nvPicPr>
            <p:cNvPr id="12" name="Picture 11" descr="A close up of a sign&#10;&#10;Description automatically generated">
              <a:extLst>
                <a:ext uri="{FF2B5EF4-FFF2-40B4-BE49-F238E27FC236}">
                  <a16:creationId xmlns:a16="http://schemas.microsoft.com/office/drawing/2014/main" id="{8F04B755-7DF1-43E9-9088-43BB1D3389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8550" y="5808345"/>
              <a:ext cx="1450452" cy="944880"/>
            </a:xfrm>
            <a:prstGeom prst="rect">
              <a:avLst/>
            </a:prstGeom>
          </p:spPr>
        </p:pic>
        <p:sp>
          <p:nvSpPr>
            <p:cNvPr id="13" name="TextBox 12">
              <a:extLst>
                <a:ext uri="{FF2B5EF4-FFF2-40B4-BE49-F238E27FC236}">
                  <a16:creationId xmlns:a16="http://schemas.microsoft.com/office/drawing/2014/main" id="{89F532F9-12C0-4153-BA44-588427E3C5F7}"/>
                </a:ext>
              </a:extLst>
            </p:cNvPr>
            <p:cNvSpPr txBox="1"/>
            <p:nvPr/>
          </p:nvSpPr>
          <p:spPr>
            <a:xfrm>
              <a:off x="6355080" y="3243295"/>
              <a:ext cx="5663922" cy="646331"/>
            </a:xfrm>
            <a:prstGeom prst="rect">
              <a:avLst/>
            </a:prstGeom>
            <a:noFill/>
            <a:ln>
              <a:solidFill>
                <a:schemeClr val="bg1"/>
              </a:solidFill>
            </a:ln>
          </p:spPr>
          <p:txBody>
            <a:bodyPr wrap="square" rtlCol="0">
              <a:spAutoFit/>
            </a:bodyPr>
            <a:lstStyle/>
            <a:p>
              <a:pPr algn="ctr"/>
              <a:r>
                <a:rPr lang="en-GB" b="1" i="1" dirty="0">
                  <a:solidFill>
                    <a:srgbClr val="001935"/>
                  </a:solidFill>
                  <a:effectLst/>
                  <a:latin typeface="Montserrat"/>
                </a:rPr>
                <a:t>A place where young people aged 10-16 can learn how to look after their emotional wellbeing and mental health</a:t>
              </a:r>
            </a:p>
          </p:txBody>
        </p:sp>
        <p:sp>
          <p:nvSpPr>
            <p:cNvPr id="14" name="TextBox 13">
              <a:extLst>
                <a:ext uri="{FF2B5EF4-FFF2-40B4-BE49-F238E27FC236}">
                  <a16:creationId xmlns:a16="http://schemas.microsoft.com/office/drawing/2014/main" id="{838154EE-15AD-432A-92B0-FA3DFB07426C}"/>
                </a:ext>
              </a:extLst>
            </p:cNvPr>
            <p:cNvSpPr txBox="1"/>
            <p:nvPr/>
          </p:nvSpPr>
          <p:spPr>
            <a:xfrm>
              <a:off x="27045" y="3042577"/>
              <a:ext cx="5679162" cy="923330"/>
            </a:xfrm>
            <a:prstGeom prst="rect">
              <a:avLst/>
            </a:prstGeom>
            <a:noFill/>
          </p:spPr>
          <p:txBody>
            <a:bodyPr wrap="square" rtlCol="0">
              <a:spAutoFit/>
            </a:bodyPr>
            <a:lstStyle/>
            <a:p>
              <a:pPr algn="ctr"/>
              <a:r>
                <a:rPr lang="en-GB" b="1" i="1" dirty="0">
                  <a:solidFill>
                    <a:schemeClr val="bg1"/>
                  </a:solidFill>
                  <a:effectLst/>
                  <a:latin typeface="Montserrat"/>
                </a:rPr>
                <a:t>A place to for parents/carers and practitioners to understand how they can support young people’s emotional wellbeing and resilience</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2ADA36-C7C2-497D-847F-8F2B63AC8A8F}"/>
                </a:ext>
              </a:extLst>
            </p:cNvPr>
            <p:cNvSpPr txBox="1"/>
            <p:nvPr/>
          </p:nvSpPr>
          <p:spPr>
            <a:xfrm>
              <a:off x="401598" y="4543865"/>
              <a:ext cx="4930057" cy="461665"/>
            </a:xfrm>
            <a:prstGeom prst="rect">
              <a:avLst/>
            </a:prstGeom>
            <a:noFill/>
          </p:spPr>
          <p:txBody>
            <a:bodyPr wrap="square" rtlCol="0">
              <a:spAutoFit/>
            </a:bodyPr>
            <a:lstStyle/>
            <a:p>
              <a:pPr algn="ctr"/>
              <a:r>
                <a:rPr lang="en-GB" sz="2400" b="1" u="sng" dirty="0">
                  <a:solidFill>
                    <a:schemeClr val="bg1"/>
                  </a:solidFill>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K</a:t>
              </a:r>
              <a:r>
                <a:rPr lang="en-GB"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entResilienceHub.org.uk</a:t>
              </a:r>
              <a:endParaRPr lang="en-GB" sz="2400" b="1" dirty="0">
                <a:solidFill>
                  <a:schemeClr val="bg1"/>
                </a:solidFill>
              </a:endParaRPr>
            </a:p>
          </p:txBody>
        </p:sp>
        <p:sp>
          <p:nvSpPr>
            <p:cNvPr id="16" name="TextBox 15">
              <a:extLst>
                <a:ext uri="{FF2B5EF4-FFF2-40B4-BE49-F238E27FC236}">
                  <a16:creationId xmlns:a16="http://schemas.microsoft.com/office/drawing/2014/main" id="{4DAB83BF-A69C-4D06-8B66-FE6637C2AC1C}"/>
                </a:ext>
              </a:extLst>
            </p:cNvPr>
            <p:cNvSpPr txBox="1"/>
            <p:nvPr/>
          </p:nvSpPr>
          <p:spPr>
            <a:xfrm>
              <a:off x="6689357" y="4555589"/>
              <a:ext cx="4930057" cy="461665"/>
            </a:xfrm>
            <a:prstGeom prst="rect">
              <a:avLst/>
            </a:prstGeom>
            <a:noFill/>
          </p:spPr>
          <p:txBody>
            <a:bodyPr wrap="square" rtlCol="0">
              <a:spAutoFit/>
            </a:bodyPr>
            <a:lstStyle/>
            <a:p>
              <a:pPr algn="ctr"/>
              <a:r>
                <a:rPr lang="en-GB" sz="2400" b="1" u="sng" dirty="0">
                  <a:latin typeface="Arial" panose="020B0604020202020204" pitchFamily="34" charset="0"/>
                  <a:ea typeface="Calibri" panose="020F0502020204030204" pitchFamily="34" charset="0"/>
                </a:rPr>
                <a:t>MoodSpark.org.uk</a:t>
              </a:r>
              <a:endParaRPr lang="en-GB" sz="2400" b="1" dirty="0"/>
            </a:p>
          </p:txBody>
        </p:sp>
      </p:grpSp>
    </p:spTree>
    <p:extLst>
      <p:ext uri="{BB962C8B-B14F-4D97-AF65-F5344CB8AC3E}">
        <p14:creationId xmlns:p14="http://schemas.microsoft.com/office/powerpoint/2010/main" val="332998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5DE80-309C-45BF-9829-E677055356B5}"/>
              </a:ext>
            </a:extLst>
          </p:cNvPr>
          <p:cNvSpPr/>
          <p:nvPr/>
        </p:nvSpPr>
        <p:spPr>
          <a:xfrm>
            <a:off x="0" y="0"/>
            <a:ext cx="6096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ext&#10;&#10;Description automatically generated">
            <a:extLst>
              <a:ext uri="{FF2B5EF4-FFF2-40B4-BE49-F238E27FC236}">
                <a16:creationId xmlns:a16="http://schemas.microsoft.com/office/drawing/2014/main" id="{6C88113F-4662-4324-A03E-222EF3103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596" y="802886"/>
            <a:ext cx="2760423" cy="1951727"/>
          </a:xfrm>
          <a:prstGeom prst="rect">
            <a:avLst/>
          </a:prstGeom>
        </p:spPr>
      </p:pic>
      <p:sp>
        <p:nvSpPr>
          <p:cNvPr id="9" name="Rectangle 8">
            <a:extLst>
              <a:ext uri="{FF2B5EF4-FFF2-40B4-BE49-F238E27FC236}">
                <a16:creationId xmlns:a16="http://schemas.microsoft.com/office/drawing/2014/main" id="{79116D5B-A62B-4EAC-9DBF-D4645310520D}"/>
              </a:ext>
            </a:extLst>
          </p:cNvPr>
          <p:cNvSpPr/>
          <p:nvPr/>
        </p:nvSpPr>
        <p:spPr>
          <a:xfrm>
            <a:off x="30480" y="5613113"/>
            <a:ext cx="12176760" cy="127139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HeadStart Kent funded by			        	   and in partnership with </a:t>
            </a:r>
          </a:p>
        </p:txBody>
      </p:sp>
      <p:pic>
        <p:nvPicPr>
          <p:cNvPr id="10" name="Picture 9" descr="Diagram&#10;&#10;Description automatically generated">
            <a:extLst>
              <a:ext uri="{FF2B5EF4-FFF2-40B4-BE49-F238E27FC236}">
                <a16:creationId xmlns:a16="http://schemas.microsoft.com/office/drawing/2014/main" id="{405B8C12-5B12-409C-A3F0-797779092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58" y="5757882"/>
            <a:ext cx="728247" cy="10287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5A8AF3F0-EDE7-42CE-94DD-05C70650C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159" y="5601389"/>
            <a:ext cx="2423605" cy="1185193"/>
          </a:xfrm>
          <a:prstGeom prst="rect">
            <a:avLst/>
          </a:prstGeom>
        </p:spPr>
      </p:pic>
      <p:pic>
        <p:nvPicPr>
          <p:cNvPr id="12" name="Picture 11" descr="A close up of a sign&#10;&#10;Description automatically generated">
            <a:extLst>
              <a:ext uri="{FF2B5EF4-FFF2-40B4-BE49-F238E27FC236}">
                <a16:creationId xmlns:a16="http://schemas.microsoft.com/office/drawing/2014/main" id="{8F04B755-7DF1-43E9-9088-43BB1D3389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9030" y="5808345"/>
            <a:ext cx="1450452" cy="944880"/>
          </a:xfrm>
          <a:prstGeom prst="rect">
            <a:avLst/>
          </a:prstGeom>
        </p:spPr>
      </p:pic>
      <p:sp>
        <p:nvSpPr>
          <p:cNvPr id="13" name="TextBox 12">
            <a:extLst>
              <a:ext uri="{FF2B5EF4-FFF2-40B4-BE49-F238E27FC236}">
                <a16:creationId xmlns:a16="http://schemas.microsoft.com/office/drawing/2014/main" id="{89F532F9-12C0-4153-BA44-588427E3C5F7}"/>
              </a:ext>
            </a:extLst>
          </p:cNvPr>
          <p:cNvSpPr txBox="1"/>
          <p:nvPr/>
        </p:nvSpPr>
        <p:spPr>
          <a:xfrm>
            <a:off x="6385560" y="3243295"/>
            <a:ext cx="5663922" cy="646331"/>
          </a:xfrm>
          <a:prstGeom prst="rect">
            <a:avLst/>
          </a:prstGeom>
          <a:noFill/>
          <a:ln>
            <a:solidFill>
              <a:schemeClr val="bg1"/>
            </a:solidFill>
          </a:ln>
        </p:spPr>
        <p:txBody>
          <a:bodyPr wrap="square" rtlCol="0">
            <a:spAutoFit/>
          </a:bodyPr>
          <a:lstStyle/>
          <a:p>
            <a:pPr algn="ctr"/>
            <a:r>
              <a:rPr lang="en-GB" b="1" i="1" dirty="0">
                <a:solidFill>
                  <a:srgbClr val="001935"/>
                </a:solidFill>
                <a:effectLst/>
                <a:latin typeface="Montserrat"/>
              </a:rPr>
              <a:t>A place where young people aged 10-16 can learn how to look after their emotional wellbeing and mental health</a:t>
            </a:r>
          </a:p>
        </p:txBody>
      </p:sp>
      <p:sp>
        <p:nvSpPr>
          <p:cNvPr id="14" name="TextBox 13">
            <a:extLst>
              <a:ext uri="{FF2B5EF4-FFF2-40B4-BE49-F238E27FC236}">
                <a16:creationId xmlns:a16="http://schemas.microsoft.com/office/drawing/2014/main" id="{838154EE-15AD-432A-92B0-FA3DFB07426C}"/>
              </a:ext>
            </a:extLst>
          </p:cNvPr>
          <p:cNvSpPr txBox="1"/>
          <p:nvPr/>
        </p:nvSpPr>
        <p:spPr>
          <a:xfrm>
            <a:off x="57525" y="3042577"/>
            <a:ext cx="5679162" cy="923330"/>
          </a:xfrm>
          <a:prstGeom prst="rect">
            <a:avLst/>
          </a:prstGeom>
          <a:noFill/>
        </p:spPr>
        <p:txBody>
          <a:bodyPr wrap="square" rtlCol="0">
            <a:spAutoFit/>
          </a:bodyPr>
          <a:lstStyle/>
          <a:p>
            <a:pPr algn="ctr"/>
            <a:r>
              <a:rPr lang="en-GB" b="1" i="1" dirty="0">
                <a:solidFill>
                  <a:schemeClr val="bg1"/>
                </a:solidFill>
                <a:effectLst/>
                <a:latin typeface="Montserrat"/>
              </a:rPr>
              <a:t>A place to for parents/carers and practitioners to understand how they can support young people’s emotional wellbeing and resilience</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2ADA36-C7C2-497D-847F-8F2B63AC8A8F}"/>
              </a:ext>
            </a:extLst>
          </p:cNvPr>
          <p:cNvSpPr txBox="1"/>
          <p:nvPr/>
        </p:nvSpPr>
        <p:spPr>
          <a:xfrm>
            <a:off x="432078" y="4543865"/>
            <a:ext cx="4930057" cy="461665"/>
          </a:xfrm>
          <a:prstGeom prst="rect">
            <a:avLst/>
          </a:prstGeom>
          <a:noFill/>
        </p:spPr>
        <p:txBody>
          <a:bodyPr wrap="square" rtlCol="0">
            <a:spAutoFit/>
          </a:bodyPr>
          <a:lstStyle/>
          <a:p>
            <a:pPr algn="ctr"/>
            <a:r>
              <a:rPr lang="en-GB" sz="2400" b="1" u="sng" dirty="0">
                <a:solidFill>
                  <a:schemeClr val="bg1"/>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K</a:t>
            </a:r>
            <a:r>
              <a:rPr lang="en-GB"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entResilienceHub.org.uk</a:t>
            </a:r>
            <a:endParaRPr lang="en-GB" sz="2400" b="1" dirty="0">
              <a:solidFill>
                <a:schemeClr val="bg1"/>
              </a:solidFill>
            </a:endParaRPr>
          </a:p>
        </p:txBody>
      </p:sp>
      <p:sp>
        <p:nvSpPr>
          <p:cNvPr id="16" name="TextBox 15">
            <a:extLst>
              <a:ext uri="{FF2B5EF4-FFF2-40B4-BE49-F238E27FC236}">
                <a16:creationId xmlns:a16="http://schemas.microsoft.com/office/drawing/2014/main" id="{4DAB83BF-A69C-4D06-8B66-FE6637C2AC1C}"/>
              </a:ext>
            </a:extLst>
          </p:cNvPr>
          <p:cNvSpPr txBox="1"/>
          <p:nvPr/>
        </p:nvSpPr>
        <p:spPr>
          <a:xfrm>
            <a:off x="6719837" y="4555589"/>
            <a:ext cx="4930057" cy="461665"/>
          </a:xfrm>
          <a:prstGeom prst="rect">
            <a:avLst/>
          </a:prstGeom>
          <a:noFill/>
        </p:spPr>
        <p:txBody>
          <a:bodyPr wrap="square" rtlCol="0">
            <a:spAutoFit/>
          </a:bodyPr>
          <a:lstStyle/>
          <a:p>
            <a:pPr algn="ctr"/>
            <a:r>
              <a:rPr lang="en-GB" sz="2400" b="1" u="sng" dirty="0">
                <a:latin typeface="Arial" panose="020B0604020202020204" pitchFamily="34" charset="0"/>
                <a:ea typeface="Calibri" panose="020F0502020204030204" pitchFamily="34" charset="0"/>
              </a:rPr>
              <a:t>MoodSpark.org.uk</a:t>
            </a:r>
            <a:endParaRPr lang="en-GB" sz="2400" b="1" dirty="0"/>
          </a:p>
        </p:txBody>
      </p:sp>
      <p:pic>
        <p:nvPicPr>
          <p:cNvPr id="23" name="Picture 2" descr="Image preview">
            <a:extLst>
              <a:ext uri="{FF2B5EF4-FFF2-40B4-BE49-F238E27FC236}">
                <a16:creationId xmlns:a16="http://schemas.microsoft.com/office/drawing/2014/main" id="{C452B80E-EEC0-4AB3-9465-EEE3873B5E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3711" y="917308"/>
            <a:ext cx="2915693" cy="199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6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7161-6648-4CD9-8FBE-578C0C3FBDDE}"/>
              </a:ext>
            </a:extLst>
          </p:cNvPr>
          <p:cNvSpPr>
            <a:spLocks noGrp="1"/>
          </p:cNvSpPr>
          <p:nvPr>
            <p:ph type="ctrTitle"/>
          </p:nvPr>
        </p:nvSpPr>
        <p:spPr>
          <a:xfrm>
            <a:off x="1524000" y="1122363"/>
            <a:ext cx="9144000" cy="2387600"/>
          </a:xfrm>
        </p:spPr>
        <p:txBody>
          <a:bodyPr anchor="b"/>
          <a:lstStyle>
            <a:lvl1pPr algn="ctr">
              <a:defRPr sz="6000">
                <a:solidFill>
                  <a:srgbClr val="18A98A"/>
                </a:solidFill>
                <a:latin typeface="Montserrat"/>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4A192C3-4682-4A8D-913C-EE3EEFB8594C}"/>
              </a:ext>
            </a:extLst>
          </p:cNvPr>
          <p:cNvSpPr>
            <a:spLocks noGrp="1"/>
          </p:cNvSpPr>
          <p:nvPr>
            <p:ph type="subTitle" idx="1"/>
          </p:nvPr>
        </p:nvSpPr>
        <p:spPr>
          <a:xfrm>
            <a:off x="1524000" y="3602038"/>
            <a:ext cx="9144000" cy="1655762"/>
          </a:xfrm>
        </p:spPr>
        <p:txBody>
          <a:bodyPr/>
          <a:lstStyle>
            <a:lvl1pPr marL="0" indent="0" algn="ctr">
              <a:buNone/>
              <a:defRPr sz="2400">
                <a:solidFill>
                  <a:srgbClr val="18A9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D218FB62-5032-443B-83A3-D02F456ACFB8}"/>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745EF553-191D-42B9-BA0A-A68B0D647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7EF12-CFBE-490B-BF63-C5C496AB2E72}"/>
              </a:ext>
            </a:extLst>
          </p:cNvPr>
          <p:cNvSpPr>
            <a:spLocks noGrp="1"/>
          </p:cNvSpPr>
          <p:nvPr>
            <p:ph type="sldNum" sz="quarter" idx="12"/>
          </p:nvPr>
        </p:nvSpPr>
        <p:spPr/>
        <p:txBody>
          <a:bodyPr/>
          <a:lstStyle/>
          <a:p>
            <a:fld id="{CD0666FF-1D5A-4E3D-9C82-840E9F9B98B4}" type="slidenum">
              <a:rPr lang="en-GB" smtClean="0"/>
              <a:t>‹#›</a:t>
            </a:fld>
            <a:endParaRPr lang="en-GB"/>
          </a:p>
        </p:txBody>
      </p:sp>
      <p:pic>
        <p:nvPicPr>
          <p:cNvPr id="15" name="Picture 14" descr="Logo&#10;&#10;Description automatically generated">
            <a:extLst>
              <a:ext uri="{FF2B5EF4-FFF2-40B4-BE49-F238E27FC236}">
                <a16:creationId xmlns:a16="http://schemas.microsoft.com/office/drawing/2014/main" id="{C9BF89A3-F018-45CD-A6AB-02B6E9E1F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00285"/>
            <a:ext cx="1595995" cy="1091139"/>
          </a:xfrm>
          <a:prstGeom prst="rect">
            <a:avLst/>
          </a:prstGeom>
        </p:spPr>
      </p:pic>
      <p:sp>
        <p:nvSpPr>
          <p:cNvPr id="16" name="Rectangle 15">
            <a:extLst>
              <a:ext uri="{FF2B5EF4-FFF2-40B4-BE49-F238E27FC236}">
                <a16:creationId xmlns:a16="http://schemas.microsoft.com/office/drawing/2014/main" id="{1BB4E20C-C88F-44EA-8978-DFF46578FEDA}"/>
              </a:ext>
            </a:extLst>
          </p:cNvPr>
          <p:cNvSpPr/>
          <p:nvPr/>
        </p:nvSpPr>
        <p:spPr>
          <a:xfrm>
            <a:off x="0" y="11793"/>
            <a:ext cx="12192000" cy="6834415"/>
          </a:xfrm>
          <a:prstGeom prst="rect">
            <a:avLst/>
          </a:prstGeom>
          <a:noFill/>
          <a:ln w="5715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2532F2D-B247-46A4-9D8F-10729EEDB280}"/>
              </a:ext>
            </a:extLst>
          </p:cNvPr>
          <p:cNvSpPr/>
          <p:nvPr/>
        </p:nvSpPr>
        <p:spPr>
          <a:xfrm>
            <a:off x="0" y="5623676"/>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8" name="Picture 17" descr="Text&#10;&#10;Description automatically generated">
            <a:extLst>
              <a:ext uri="{FF2B5EF4-FFF2-40B4-BE49-F238E27FC236}">
                <a16:creationId xmlns:a16="http://schemas.microsoft.com/office/drawing/2014/main" id="{2A09AD52-9AB0-4A03-9982-AF78C815B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40287"/>
            <a:ext cx="1368473" cy="967564"/>
          </a:xfrm>
          <a:prstGeom prst="rect">
            <a:avLst/>
          </a:prstGeom>
        </p:spPr>
      </p:pic>
      <p:sp>
        <p:nvSpPr>
          <p:cNvPr id="19" name="TextBox 18">
            <a:extLst>
              <a:ext uri="{FF2B5EF4-FFF2-40B4-BE49-F238E27FC236}">
                <a16:creationId xmlns:a16="http://schemas.microsoft.com/office/drawing/2014/main" id="{632B6B4B-90AE-45D3-BBED-7791351D2CBE}"/>
              </a:ext>
            </a:extLst>
          </p:cNvPr>
          <p:cNvSpPr txBox="1"/>
          <p:nvPr/>
        </p:nvSpPr>
        <p:spPr>
          <a:xfrm>
            <a:off x="1687730" y="5978984"/>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20" name="TextBox 19">
            <a:extLst>
              <a:ext uri="{FF2B5EF4-FFF2-40B4-BE49-F238E27FC236}">
                <a16:creationId xmlns:a16="http://schemas.microsoft.com/office/drawing/2014/main" id="{50FF1FE2-F633-42D2-8122-2989428B3A08}"/>
              </a:ext>
            </a:extLst>
          </p:cNvPr>
          <p:cNvSpPr txBox="1"/>
          <p:nvPr/>
        </p:nvSpPr>
        <p:spPr>
          <a:xfrm>
            <a:off x="6224861" y="5978983"/>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cxnSp>
        <p:nvCxnSpPr>
          <p:cNvPr id="21" name="Straight Connector 20">
            <a:extLst>
              <a:ext uri="{FF2B5EF4-FFF2-40B4-BE49-F238E27FC236}">
                <a16:creationId xmlns:a16="http://schemas.microsoft.com/office/drawing/2014/main" id="{443FEE15-93CB-4163-AE3C-9918266DB21C}"/>
              </a:ext>
            </a:extLst>
          </p:cNvPr>
          <p:cNvCxnSpPr/>
          <p:nvPr/>
        </p:nvCxnSpPr>
        <p:spPr>
          <a:xfrm>
            <a:off x="6096000" y="5656334"/>
            <a:ext cx="6096000" cy="0"/>
          </a:xfrm>
          <a:prstGeom prst="line">
            <a:avLst/>
          </a:prstGeom>
          <a:ln w="57150">
            <a:solidFill>
              <a:srgbClr val="18A9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70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7161-6648-4CD9-8FBE-578C0C3FBDDE}"/>
              </a:ext>
            </a:extLst>
          </p:cNvPr>
          <p:cNvSpPr>
            <a:spLocks noGrp="1"/>
          </p:cNvSpPr>
          <p:nvPr>
            <p:ph type="ctrTitle"/>
          </p:nvPr>
        </p:nvSpPr>
        <p:spPr>
          <a:xfrm>
            <a:off x="1524000" y="1122363"/>
            <a:ext cx="9144000" cy="2387600"/>
          </a:xfrm>
        </p:spPr>
        <p:txBody>
          <a:bodyPr anchor="b"/>
          <a:lstStyle>
            <a:lvl1pPr algn="ctr">
              <a:defRPr sz="6000">
                <a:solidFill>
                  <a:srgbClr val="207BBF"/>
                </a:solidFill>
                <a:latin typeface="Montserrat"/>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4A192C3-4682-4A8D-913C-EE3EEFB8594C}"/>
              </a:ext>
            </a:extLst>
          </p:cNvPr>
          <p:cNvSpPr>
            <a:spLocks noGrp="1"/>
          </p:cNvSpPr>
          <p:nvPr>
            <p:ph type="subTitle" idx="1"/>
          </p:nvPr>
        </p:nvSpPr>
        <p:spPr>
          <a:xfrm>
            <a:off x="1524000" y="3602038"/>
            <a:ext cx="9144000" cy="1655762"/>
          </a:xfrm>
        </p:spPr>
        <p:txBody>
          <a:bodyPr/>
          <a:lstStyle>
            <a:lvl1pPr marL="0" indent="0" algn="ctr">
              <a:buNone/>
              <a:defRPr sz="2400">
                <a:solidFill>
                  <a:srgbClr val="207BB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D218FB62-5032-443B-83A3-D02F456ACFB8}"/>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745EF553-191D-42B9-BA0A-A68B0D647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7EF12-CFBE-490B-BF63-C5C496AB2E72}"/>
              </a:ext>
            </a:extLst>
          </p:cNvPr>
          <p:cNvSpPr>
            <a:spLocks noGrp="1"/>
          </p:cNvSpPr>
          <p:nvPr>
            <p:ph type="sldNum" sz="quarter" idx="12"/>
          </p:nvPr>
        </p:nvSpPr>
        <p:spPr/>
        <p:txBody>
          <a:bodyPr/>
          <a:lstStyle/>
          <a:p>
            <a:fld id="{CD0666FF-1D5A-4E3D-9C82-840E9F9B98B4}" type="slidenum">
              <a:rPr lang="en-GB" smtClean="0"/>
              <a:t>‹#›</a:t>
            </a:fld>
            <a:endParaRPr lang="en-GB"/>
          </a:p>
        </p:txBody>
      </p:sp>
      <p:pic>
        <p:nvPicPr>
          <p:cNvPr id="15" name="Picture 14" descr="Logo&#10;&#10;Description automatically generated">
            <a:extLst>
              <a:ext uri="{FF2B5EF4-FFF2-40B4-BE49-F238E27FC236}">
                <a16:creationId xmlns:a16="http://schemas.microsoft.com/office/drawing/2014/main" id="{C9BF89A3-F018-45CD-A6AB-02B6E9E1F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00285"/>
            <a:ext cx="1595995" cy="1091139"/>
          </a:xfrm>
          <a:prstGeom prst="rect">
            <a:avLst/>
          </a:prstGeom>
        </p:spPr>
      </p:pic>
      <p:sp>
        <p:nvSpPr>
          <p:cNvPr id="16" name="Rectangle 15">
            <a:extLst>
              <a:ext uri="{FF2B5EF4-FFF2-40B4-BE49-F238E27FC236}">
                <a16:creationId xmlns:a16="http://schemas.microsoft.com/office/drawing/2014/main" id="{1BB4E20C-C88F-44EA-8978-DFF46578FEDA}"/>
              </a:ext>
            </a:extLst>
          </p:cNvPr>
          <p:cNvSpPr/>
          <p:nvPr/>
        </p:nvSpPr>
        <p:spPr>
          <a:xfrm>
            <a:off x="0" y="1"/>
            <a:ext cx="12192000" cy="6846208"/>
          </a:xfrm>
          <a:prstGeom prst="rect">
            <a:avLst/>
          </a:prstGeom>
          <a:noFill/>
          <a:ln w="57150">
            <a:solidFill>
              <a:srgbClr val="207B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2532F2D-B247-46A4-9D8F-10729EEDB280}"/>
              </a:ext>
            </a:extLst>
          </p:cNvPr>
          <p:cNvSpPr/>
          <p:nvPr/>
        </p:nvSpPr>
        <p:spPr>
          <a:xfrm>
            <a:off x="0" y="5623676"/>
            <a:ext cx="6096000" cy="1222531"/>
          </a:xfrm>
          <a:prstGeom prst="rect">
            <a:avLst/>
          </a:prstGeom>
          <a:solidFill>
            <a:srgbClr val="207BBF"/>
          </a:solidFill>
          <a:ln>
            <a:solidFill>
              <a:srgbClr val="207BB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8" name="Picture 17" descr="Text&#10;&#10;Description automatically generated">
            <a:extLst>
              <a:ext uri="{FF2B5EF4-FFF2-40B4-BE49-F238E27FC236}">
                <a16:creationId xmlns:a16="http://schemas.microsoft.com/office/drawing/2014/main" id="{2A09AD52-9AB0-4A03-9982-AF78C815B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40287"/>
            <a:ext cx="1368473" cy="967564"/>
          </a:xfrm>
          <a:prstGeom prst="rect">
            <a:avLst/>
          </a:prstGeom>
        </p:spPr>
      </p:pic>
      <p:sp>
        <p:nvSpPr>
          <p:cNvPr id="19" name="TextBox 18">
            <a:extLst>
              <a:ext uri="{FF2B5EF4-FFF2-40B4-BE49-F238E27FC236}">
                <a16:creationId xmlns:a16="http://schemas.microsoft.com/office/drawing/2014/main" id="{632B6B4B-90AE-45D3-BBED-7791351D2CBE}"/>
              </a:ext>
            </a:extLst>
          </p:cNvPr>
          <p:cNvSpPr txBox="1"/>
          <p:nvPr/>
        </p:nvSpPr>
        <p:spPr>
          <a:xfrm>
            <a:off x="1687730" y="5978984"/>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20" name="TextBox 19">
            <a:extLst>
              <a:ext uri="{FF2B5EF4-FFF2-40B4-BE49-F238E27FC236}">
                <a16:creationId xmlns:a16="http://schemas.microsoft.com/office/drawing/2014/main" id="{50FF1FE2-F633-42D2-8122-2989428B3A08}"/>
              </a:ext>
            </a:extLst>
          </p:cNvPr>
          <p:cNvSpPr txBox="1"/>
          <p:nvPr/>
        </p:nvSpPr>
        <p:spPr>
          <a:xfrm>
            <a:off x="6224861" y="5978983"/>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cxnSp>
        <p:nvCxnSpPr>
          <p:cNvPr id="8" name="Straight Connector 7">
            <a:extLst>
              <a:ext uri="{FF2B5EF4-FFF2-40B4-BE49-F238E27FC236}">
                <a16:creationId xmlns:a16="http://schemas.microsoft.com/office/drawing/2014/main" id="{A088ECC8-1FDD-44FF-A57F-A32E5A954B10}"/>
              </a:ext>
            </a:extLst>
          </p:cNvPr>
          <p:cNvCxnSpPr/>
          <p:nvPr/>
        </p:nvCxnSpPr>
        <p:spPr>
          <a:xfrm>
            <a:off x="6096000" y="5656334"/>
            <a:ext cx="6096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93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CD1212-1F42-4B9D-8CA8-2353E18031A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F2942AEE-C957-4AD7-AFE4-69489F90A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64E99-8B59-4245-8E76-5CDF2E5D93CB}"/>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7" name="Rectangle 6">
            <a:extLst>
              <a:ext uri="{FF2B5EF4-FFF2-40B4-BE49-F238E27FC236}">
                <a16:creationId xmlns:a16="http://schemas.microsoft.com/office/drawing/2014/main" id="{506A5FC5-A89A-4467-8827-339F9A84E384}"/>
              </a:ext>
            </a:extLst>
          </p:cNvPr>
          <p:cNvSpPr/>
          <p:nvPr/>
        </p:nvSpPr>
        <p:spPr>
          <a:xfrm>
            <a:off x="57136" y="5627603"/>
            <a:ext cx="12134864"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extLst>
              <a:ext uri="{FF2B5EF4-FFF2-40B4-BE49-F238E27FC236}">
                <a16:creationId xmlns:a16="http://schemas.microsoft.com/office/drawing/2014/main" id="{F8B0C2DF-41D6-46CB-B004-CA07822FD84C}"/>
              </a:ext>
            </a:extLst>
          </p:cNvPr>
          <p:cNvSpPr/>
          <p:nvPr/>
        </p:nvSpPr>
        <p:spPr>
          <a:xfrm>
            <a:off x="39189" y="5627787"/>
            <a:ext cx="6056811"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descr="Text&#10;&#10;Description automatically generated">
            <a:hlinkClick r:id="rId2"/>
            <a:extLst>
              <a:ext uri="{FF2B5EF4-FFF2-40B4-BE49-F238E27FC236}">
                <a16:creationId xmlns:a16="http://schemas.microsoft.com/office/drawing/2014/main" id="{DD25D620-7C6B-40C0-A6D0-1698AFD3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10" name="TextBox 9">
            <a:extLst>
              <a:ext uri="{FF2B5EF4-FFF2-40B4-BE49-F238E27FC236}">
                <a16:creationId xmlns:a16="http://schemas.microsoft.com/office/drawing/2014/main" id="{08732180-1795-42AE-8B20-5B0684A68016}"/>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1" name="TextBox 10">
            <a:extLst>
              <a:ext uri="{FF2B5EF4-FFF2-40B4-BE49-F238E27FC236}">
                <a16:creationId xmlns:a16="http://schemas.microsoft.com/office/drawing/2014/main" id="{E18809DB-0655-4D2D-861A-94AE2BB50836}"/>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2" name="Rectangle 11">
            <a:hlinkClick r:id="rId4"/>
            <a:extLst>
              <a:ext uri="{FF2B5EF4-FFF2-40B4-BE49-F238E27FC236}">
                <a16:creationId xmlns:a16="http://schemas.microsoft.com/office/drawing/2014/main" id="{45AAF3D3-70D1-4653-93A4-860041CFA635}"/>
              </a:ext>
            </a:extLst>
          </p:cNvPr>
          <p:cNvSpPr/>
          <p:nvPr/>
        </p:nvSpPr>
        <p:spPr>
          <a:xfrm>
            <a:off x="9686260" y="567603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D36AB519-A3A5-4C42-9931-8A1C690F2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8869" y="5681480"/>
            <a:ext cx="1595995" cy="1091139"/>
          </a:xfrm>
          <a:prstGeom prst="rect">
            <a:avLst/>
          </a:prstGeom>
        </p:spPr>
      </p:pic>
      <p:sp>
        <p:nvSpPr>
          <p:cNvPr id="14" name="Title 1">
            <a:extLst>
              <a:ext uri="{FF2B5EF4-FFF2-40B4-BE49-F238E27FC236}">
                <a16:creationId xmlns:a16="http://schemas.microsoft.com/office/drawing/2014/main" id="{784F5187-73D4-426C-9543-FCC3B7BA4D2A}"/>
              </a:ext>
            </a:extLst>
          </p:cNvPr>
          <p:cNvSpPr>
            <a:spLocks noGrp="1"/>
          </p:cNvSpPr>
          <p:nvPr>
            <p:ph type="title"/>
          </p:nvPr>
        </p:nvSpPr>
        <p:spPr>
          <a:xfrm>
            <a:off x="838200" y="365125"/>
            <a:ext cx="10515600" cy="1325563"/>
          </a:xfrm>
        </p:spPr>
        <p:txBody>
          <a:bodyPr/>
          <a:lstStyle/>
          <a:p>
            <a:r>
              <a:rPr lang="en-US"/>
              <a:t>Click to edit Master title style</a:t>
            </a:r>
            <a:endParaRPr lang="en-GB"/>
          </a:p>
        </p:txBody>
      </p:sp>
      <p:sp>
        <p:nvSpPr>
          <p:cNvPr id="15" name="Content Placeholder 2">
            <a:extLst>
              <a:ext uri="{FF2B5EF4-FFF2-40B4-BE49-F238E27FC236}">
                <a16:creationId xmlns:a16="http://schemas.microsoft.com/office/drawing/2014/main" id="{462A0522-8CBE-4011-A7C9-DA203C237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3">
            <a:extLst>
              <a:ext uri="{FF2B5EF4-FFF2-40B4-BE49-F238E27FC236}">
                <a16:creationId xmlns:a16="http://schemas.microsoft.com/office/drawing/2014/main" id="{93C67A16-FE5A-4F75-B2E2-2F574565D8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Rectangle 16">
            <a:extLst>
              <a:ext uri="{FF2B5EF4-FFF2-40B4-BE49-F238E27FC236}">
                <a16:creationId xmlns:a16="http://schemas.microsoft.com/office/drawing/2014/main" id="{7D1E67D4-CB80-4671-8948-BCC6EBD1F032}"/>
              </a:ext>
            </a:extLst>
          </p:cNvPr>
          <p:cNvSpPr/>
          <p:nvPr/>
        </p:nvSpPr>
        <p:spPr>
          <a:xfrm>
            <a:off x="39189" y="36580"/>
            <a:ext cx="12152811" cy="6835302"/>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11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45A12F-1BA1-429E-AD10-9BEB33DE9B54}"/>
              </a:ext>
            </a:extLst>
          </p:cNvPr>
          <p:cNvSpPr/>
          <p:nvPr/>
        </p:nvSpPr>
        <p:spPr>
          <a:xfrm>
            <a:off x="6073219" y="2692"/>
            <a:ext cx="6096000" cy="5613722"/>
          </a:xfrm>
          <a:prstGeom prst="rect">
            <a:avLst/>
          </a:prstGeom>
          <a:solidFill>
            <a:srgbClr val="3171B7"/>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48CD1212-1F42-4B9D-8CA8-2353E18031A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F2942AEE-C957-4AD7-AFE4-69489F90A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64E99-8B59-4245-8E76-5CDF2E5D93CB}"/>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7" name="Rectangle 6">
            <a:extLst>
              <a:ext uri="{FF2B5EF4-FFF2-40B4-BE49-F238E27FC236}">
                <a16:creationId xmlns:a16="http://schemas.microsoft.com/office/drawing/2014/main" id="{506A5FC5-A89A-4467-8827-339F9A84E384}"/>
              </a:ext>
            </a:extLst>
          </p:cNvPr>
          <p:cNvSpPr/>
          <p:nvPr/>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extLst>
              <a:ext uri="{FF2B5EF4-FFF2-40B4-BE49-F238E27FC236}">
                <a16:creationId xmlns:a16="http://schemas.microsoft.com/office/drawing/2014/main" id="{F8B0C2DF-41D6-46CB-B004-CA07822FD84C}"/>
              </a:ext>
            </a:extLst>
          </p:cNvPr>
          <p:cNvSpPr/>
          <p:nvPr/>
        </p:nvSpPr>
        <p:spPr>
          <a:xfrm>
            <a:off x="33866"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descr="Text&#10;&#10;Description automatically generated">
            <a:hlinkClick r:id="rId2"/>
            <a:extLst>
              <a:ext uri="{FF2B5EF4-FFF2-40B4-BE49-F238E27FC236}">
                <a16:creationId xmlns:a16="http://schemas.microsoft.com/office/drawing/2014/main" id="{DD25D620-7C6B-40C0-A6D0-1698AFD3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10" name="TextBox 9">
            <a:extLst>
              <a:ext uri="{FF2B5EF4-FFF2-40B4-BE49-F238E27FC236}">
                <a16:creationId xmlns:a16="http://schemas.microsoft.com/office/drawing/2014/main" id="{08732180-1795-42AE-8B20-5B0684A68016}"/>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1" name="TextBox 10">
            <a:extLst>
              <a:ext uri="{FF2B5EF4-FFF2-40B4-BE49-F238E27FC236}">
                <a16:creationId xmlns:a16="http://schemas.microsoft.com/office/drawing/2014/main" id="{E18809DB-0655-4D2D-861A-94AE2BB50836}"/>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2" name="Rectangle 11">
            <a:hlinkClick r:id="rId4"/>
            <a:extLst>
              <a:ext uri="{FF2B5EF4-FFF2-40B4-BE49-F238E27FC236}">
                <a16:creationId xmlns:a16="http://schemas.microsoft.com/office/drawing/2014/main" id="{45AAF3D3-70D1-4653-93A4-860041CFA635}"/>
              </a:ext>
            </a:extLst>
          </p:cNvPr>
          <p:cNvSpPr/>
          <p:nvPr/>
        </p:nvSpPr>
        <p:spPr>
          <a:xfrm>
            <a:off x="9686260" y="567603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D36AB519-A3A5-4C42-9931-8A1C690F2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5802" y="5698413"/>
            <a:ext cx="1595995" cy="1091139"/>
          </a:xfrm>
          <a:prstGeom prst="rect">
            <a:avLst/>
          </a:prstGeom>
        </p:spPr>
      </p:pic>
      <p:sp>
        <p:nvSpPr>
          <p:cNvPr id="14" name="Title 1">
            <a:extLst>
              <a:ext uri="{FF2B5EF4-FFF2-40B4-BE49-F238E27FC236}">
                <a16:creationId xmlns:a16="http://schemas.microsoft.com/office/drawing/2014/main" id="{784F5187-73D4-426C-9543-FCC3B7BA4D2A}"/>
              </a:ext>
            </a:extLst>
          </p:cNvPr>
          <p:cNvSpPr>
            <a:spLocks noGrp="1"/>
          </p:cNvSpPr>
          <p:nvPr>
            <p:ph type="title"/>
          </p:nvPr>
        </p:nvSpPr>
        <p:spPr>
          <a:xfrm>
            <a:off x="457200" y="159609"/>
            <a:ext cx="5181600" cy="1325563"/>
          </a:xfrm>
        </p:spPr>
        <p:txBody>
          <a:bodyPr/>
          <a:lstStyle/>
          <a:p>
            <a:r>
              <a:rPr lang="en-US"/>
              <a:t>Click to edit Master title style</a:t>
            </a:r>
            <a:endParaRPr lang="en-GB" dirty="0"/>
          </a:p>
        </p:txBody>
      </p:sp>
      <p:sp>
        <p:nvSpPr>
          <p:cNvPr id="15" name="Content Placeholder 2">
            <a:extLst>
              <a:ext uri="{FF2B5EF4-FFF2-40B4-BE49-F238E27FC236}">
                <a16:creationId xmlns:a16="http://schemas.microsoft.com/office/drawing/2014/main" id="{462A0522-8CBE-4011-A7C9-DA203C237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3">
            <a:extLst>
              <a:ext uri="{FF2B5EF4-FFF2-40B4-BE49-F238E27FC236}">
                <a16:creationId xmlns:a16="http://schemas.microsoft.com/office/drawing/2014/main" id="{93C67A16-FE5A-4F75-B2E2-2F574565D838}"/>
              </a:ext>
            </a:extLst>
          </p:cNvPr>
          <p:cNvSpPr>
            <a:spLocks noGrp="1"/>
          </p:cNvSpPr>
          <p:nvPr>
            <p:ph sz="half" idx="2"/>
          </p:nvPr>
        </p:nvSpPr>
        <p:spPr>
          <a:xfrm>
            <a:off x="6265347" y="249715"/>
            <a:ext cx="5886450" cy="52614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Rectangle 17">
            <a:extLst>
              <a:ext uri="{FF2B5EF4-FFF2-40B4-BE49-F238E27FC236}">
                <a16:creationId xmlns:a16="http://schemas.microsoft.com/office/drawing/2014/main" id="{36DE82E6-DA41-4B34-A64D-A3BE45D312E3}"/>
              </a:ext>
            </a:extLst>
          </p:cNvPr>
          <p:cNvSpPr/>
          <p:nvPr/>
        </p:nvSpPr>
        <p:spPr>
          <a:xfrm>
            <a:off x="39189" y="26756"/>
            <a:ext cx="12152811" cy="6804487"/>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832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CD1212-1F42-4B9D-8CA8-2353E18031A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F2942AEE-C957-4AD7-AFE4-69489F90A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64E99-8B59-4245-8E76-5CDF2E5D93CB}"/>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7" name="Rectangle 6">
            <a:extLst>
              <a:ext uri="{FF2B5EF4-FFF2-40B4-BE49-F238E27FC236}">
                <a16:creationId xmlns:a16="http://schemas.microsoft.com/office/drawing/2014/main" id="{506A5FC5-A89A-4467-8827-339F9A84E384}"/>
              </a:ext>
            </a:extLst>
          </p:cNvPr>
          <p:cNvSpPr/>
          <p:nvPr/>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extLst>
              <a:ext uri="{FF2B5EF4-FFF2-40B4-BE49-F238E27FC236}">
                <a16:creationId xmlns:a16="http://schemas.microsoft.com/office/drawing/2014/main" id="{F8B0C2DF-41D6-46CB-B004-CA07822FD84C}"/>
              </a:ext>
            </a:extLst>
          </p:cNvPr>
          <p:cNvSpPr/>
          <p:nvPr/>
        </p:nvSpPr>
        <p:spPr>
          <a:xfrm>
            <a:off x="33866"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descr="Text&#10;&#10;Description automatically generated">
            <a:hlinkClick r:id="rId2"/>
            <a:extLst>
              <a:ext uri="{FF2B5EF4-FFF2-40B4-BE49-F238E27FC236}">
                <a16:creationId xmlns:a16="http://schemas.microsoft.com/office/drawing/2014/main" id="{DD25D620-7C6B-40C0-A6D0-1698AFD3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10" name="TextBox 9">
            <a:extLst>
              <a:ext uri="{FF2B5EF4-FFF2-40B4-BE49-F238E27FC236}">
                <a16:creationId xmlns:a16="http://schemas.microsoft.com/office/drawing/2014/main" id="{08732180-1795-42AE-8B20-5B0684A68016}"/>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1" name="TextBox 10">
            <a:extLst>
              <a:ext uri="{FF2B5EF4-FFF2-40B4-BE49-F238E27FC236}">
                <a16:creationId xmlns:a16="http://schemas.microsoft.com/office/drawing/2014/main" id="{E18809DB-0655-4D2D-861A-94AE2BB50836}"/>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2" name="Rectangle 11">
            <a:hlinkClick r:id="rId4"/>
            <a:extLst>
              <a:ext uri="{FF2B5EF4-FFF2-40B4-BE49-F238E27FC236}">
                <a16:creationId xmlns:a16="http://schemas.microsoft.com/office/drawing/2014/main" id="{45AAF3D3-70D1-4653-93A4-860041CFA635}"/>
              </a:ext>
            </a:extLst>
          </p:cNvPr>
          <p:cNvSpPr/>
          <p:nvPr/>
        </p:nvSpPr>
        <p:spPr>
          <a:xfrm>
            <a:off x="9686260" y="567603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D36AB519-A3A5-4C42-9931-8A1C690F2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5802" y="5698413"/>
            <a:ext cx="1595995" cy="1091139"/>
          </a:xfrm>
          <a:prstGeom prst="rect">
            <a:avLst/>
          </a:prstGeom>
        </p:spPr>
      </p:pic>
      <p:sp>
        <p:nvSpPr>
          <p:cNvPr id="18" name="Rectangle 17">
            <a:extLst>
              <a:ext uri="{FF2B5EF4-FFF2-40B4-BE49-F238E27FC236}">
                <a16:creationId xmlns:a16="http://schemas.microsoft.com/office/drawing/2014/main" id="{36DE82E6-DA41-4B34-A64D-A3BE45D312E3}"/>
              </a:ext>
            </a:extLst>
          </p:cNvPr>
          <p:cNvSpPr/>
          <p:nvPr/>
        </p:nvSpPr>
        <p:spPr>
          <a:xfrm>
            <a:off x="39189" y="26756"/>
            <a:ext cx="12152811" cy="6804487"/>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676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BFD1A08-015D-445F-B8AE-814957EE5FDE}"/>
              </a:ext>
            </a:extLst>
          </p:cNvPr>
          <p:cNvSpPr/>
          <p:nvPr/>
        </p:nvSpPr>
        <p:spPr>
          <a:xfrm>
            <a:off x="39189" y="36580"/>
            <a:ext cx="12152811" cy="6804487"/>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2"/>
            <a:extLst>
              <a:ext uri="{FF2B5EF4-FFF2-40B4-BE49-F238E27FC236}">
                <a16:creationId xmlns:a16="http://schemas.microsoft.com/office/drawing/2014/main" id="{226C0793-D51B-4A99-8F00-7A404FB574CB}"/>
              </a:ext>
            </a:extLst>
          </p:cNvPr>
          <p:cNvSpPr/>
          <p:nvPr/>
        </p:nvSpPr>
        <p:spPr>
          <a:xfrm>
            <a:off x="0"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3A00705C-8492-4998-9B17-E5DC64CD47BC}"/>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4" name="Footer Placeholder 3">
            <a:extLst>
              <a:ext uri="{FF2B5EF4-FFF2-40B4-BE49-F238E27FC236}">
                <a16:creationId xmlns:a16="http://schemas.microsoft.com/office/drawing/2014/main" id="{53260E59-B212-4FF4-8FCD-7DB44F7ADC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0CA0F7-33EF-41B0-B72F-CBC8D8477E13}"/>
              </a:ext>
            </a:extLst>
          </p:cNvPr>
          <p:cNvSpPr>
            <a:spLocks noGrp="1"/>
          </p:cNvSpPr>
          <p:nvPr>
            <p:ph type="sldNum" sz="quarter" idx="12"/>
          </p:nvPr>
        </p:nvSpPr>
        <p:spPr/>
        <p:txBody>
          <a:bodyPr/>
          <a:lstStyle/>
          <a:p>
            <a:fld id="{CD0666FF-1D5A-4E3D-9C82-840E9F9B98B4}" type="slidenum">
              <a:rPr lang="en-GB" smtClean="0"/>
              <a:t>‹#›</a:t>
            </a:fld>
            <a:endParaRPr lang="en-GB"/>
          </a:p>
        </p:txBody>
      </p:sp>
      <p:sp>
        <p:nvSpPr>
          <p:cNvPr id="7" name="Speech Bubble: Rectangle 6">
            <a:extLst>
              <a:ext uri="{FF2B5EF4-FFF2-40B4-BE49-F238E27FC236}">
                <a16:creationId xmlns:a16="http://schemas.microsoft.com/office/drawing/2014/main" id="{CB172373-412E-46A5-A3F7-7978EEC645DD}"/>
              </a:ext>
            </a:extLst>
          </p:cNvPr>
          <p:cNvSpPr/>
          <p:nvPr/>
        </p:nvSpPr>
        <p:spPr>
          <a:xfrm>
            <a:off x="9158872" y="957902"/>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Oval 7">
            <a:extLst>
              <a:ext uri="{FF2B5EF4-FFF2-40B4-BE49-F238E27FC236}">
                <a16:creationId xmlns:a16="http://schemas.microsoft.com/office/drawing/2014/main" id="{5F46081C-05FE-49D9-9D2D-C0C228A294B9}"/>
              </a:ext>
            </a:extLst>
          </p:cNvPr>
          <p:cNvSpPr/>
          <p:nvPr/>
        </p:nvSpPr>
        <p:spPr>
          <a:xfrm>
            <a:off x="8063266" y="-575276"/>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with Corners Rounded 8">
            <a:extLst>
              <a:ext uri="{FF2B5EF4-FFF2-40B4-BE49-F238E27FC236}">
                <a16:creationId xmlns:a16="http://schemas.microsoft.com/office/drawing/2014/main" id="{F7055150-BB73-4092-A473-FB9D8F0E2901}"/>
              </a:ext>
            </a:extLst>
          </p:cNvPr>
          <p:cNvSpPr/>
          <p:nvPr/>
        </p:nvSpPr>
        <p:spPr>
          <a:xfrm>
            <a:off x="10111302" y="-431056"/>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hought Bubble: Cloud 9">
            <a:extLst>
              <a:ext uri="{FF2B5EF4-FFF2-40B4-BE49-F238E27FC236}">
                <a16:creationId xmlns:a16="http://schemas.microsoft.com/office/drawing/2014/main" id="{B183CC5F-C483-48C6-B7F7-B4A6C8A6A5E0}"/>
              </a:ext>
            </a:extLst>
          </p:cNvPr>
          <p:cNvSpPr/>
          <p:nvPr/>
        </p:nvSpPr>
        <p:spPr>
          <a:xfrm rot="1476884">
            <a:off x="10289442" y="1835471"/>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Oval 10">
            <a:extLst>
              <a:ext uri="{FF2B5EF4-FFF2-40B4-BE49-F238E27FC236}">
                <a16:creationId xmlns:a16="http://schemas.microsoft.com/office/drawing/2014/main" id="{BA41DCC9-B722-48FE-9D5B-9EA238421DE8}"/>
              </a:ext>
            </a:extLst>
          </p:cNvPr>
          <p:cNvSpPr/>
          <p:nvPr/>
        </p:nvSpPr>
        <p:spPr>
          <a:xfrm>
            <a:off x="7635750" y="1872403"/>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8A9E81C9-B215-42BE-9DA6-26087DB39AEF}"/>
              </a:ext>
            </a:extLst>
          </p:cNvPr>
          <p:cNvSpPr/>
          <p:nvPr/>
        </p:nvSpPr>
        <p:spPr>
          <a:xfrm>
            <a:off x="1866215" y="1387281"/>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peech Bubble: Rectangle 12">
            <a:extLst>
              <a:ext uri="{FF2B5EF4-FFF2-40B4-BE49-F238E27FC236}">
                <a16:creationId xmlns:a16="http://schemas.microsoft.com/office/drawing/2014/main" id="{9083FCAD-45A6-42CD-A4BA-85A81FA3D8BD}"/>
              </a:ext>
            </a:extLst>
          </p:cNvPr>
          <p:cNvSpPr/>
          <p:nvPr/>
        </p:nvSpPr>
        <p:spPr>
          <a:xfrm rot="20531057">
            <a:off x="-215222" y="548987"/>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Rectangle with Corners Rounded 13">
            <a:extLst>
              <a:ext uri="{FF2B5EF4-FFF2-40B4-BE49-F238E27FC236}">
                <a16:creationId xmlns:a16="http://schemas.microsoft.com/office/drawing/2014/main" id="{58E131D7-FD11-41CD-B699-0529FF4C9CC0}"/>
              </a:ext>
            </a:extLst>
          </p:cNvPr>
          <p:cNvSpPr/>
          <p:nvPr/>
        </p:nvSpPr>
        <p:spPr>
          <a:xfrm>
            <a:off x="2152332" y="26569"/>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peech Bubble: Rectangle with Corners Rounded 14">
            <a:extLst>
              <a:ext uri="{FF2B5EF4-FFF2-40B4-BE49-F238E27FC236}">
                <a16:creationId xmlns:a16="http://schemas.microsoft.com/office/drawing/2014/main" id="{42B4DB07-31ED-4108-BC3B-7D8875556DCD}"/>
              </a:ext>
            </a:extLst>
          </p:cNvPr>
          <p:cNvSpPr/>
          <p:nvPr/>
        </p:nvSpPr>
        <p:spPr>
          <a:xfrm rot="21107619">
            <a:off x="4250723" y="1152074"/>
            <a:ext cx="1794510" cy="1563037"/>
          </a:xfrm>
          <a:prstGeom prst="wedgeRoundRectCallout">
            <a:avLst>
              <a:gd name="adj1" fmla="val 52542"/>
              <a:gd name="adj2" fmla="val 76979"/>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peech Bubble: Rectangle with Corners Rounded 15">
            <a:extLst>
              <a:ext uri="{FF2B5EF4-FFF2-40B4-BE49-F238E27FC236}">
                <a16:creationId xmlns:a16="http://schemas.microsoft.com/office/drawing/2014/main" id="{B94D9BC4-DC4C-4AE7-B062-DB5FF07B5E5E}"/>
              </a:ext>
            </a:extLst>
          </p:cNvPr>
          <p:cNvSpPr/>
          <p:nvPr/>
        </p:nvSpPr>
        <p:spPr>
          <a:xfrm rot="1471521">
            <a:off x="7472956" y="299715"/>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Oval 16">
            <a:extLst>
              <a:ext uri="{FF2B5EF4-FFF2-40B4-BE49-F238E27FC236}">
                <a16:creationId xmlns:a16="http://schemas.microsoft.com/office/drawing/2014/main" id="{9AC3AED3-7A22-4EF2-9777-902EB5595027}"/>
              </a:ext>
            </a:extLst>
          </p:cNvPr>
          <p:cNvSpPr/>
          <p:nvPr/>
        </p:nvSpPr>
        <p:spPr>
          <a:xfrm>
            <a:off x="3220797" y="886969"/>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Oval 17">
            <a:extLst>
              <a:ext uri="{FF2B5EF4-FFF2-40B4-BE49-F238E27FC236}">
                <a16:creationId xmlns:a16="http://schemas.microsoft.com/office/drawing/2014/main" id="{CE2851DA-5FED-4DD7-A5A9-8783BA9AAEF0}"/>
              </a:ext>
            </a:extLst>
          </p:cNvPr>
          <p:cNvSpPr/>
          <p:nvPr/>
        </p:nvSpPr>
        <p:spPr>
          <a:xfrm>
            <a:off x="-84018" y="-397580"/>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18">
            <a:extLst>
              <a:ext uri="{FF2B5EF4-FFF2-40B4-BE49-F238E27FC236}">
                <a16:creationId xmlns:a16="http://schemas.microsoft.com/office/drawing/2014/main" id="{6D7475E4-28F0-44AB-90E7-EA7986028769}"/>
              </a:ext>
            </a:extLst>
          </p:cNvPr>
          <p:cNvSpPr/>
          <p:nvPr/>
        </p:nvSpPr>
        <p:spPr>
          <a:xfrm>
            <a:off x="4723781" y="365398"/>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19">
            <a:extLst>
              <a:ext uri="{FF2B5EF4-FFF2-40B4-BE49-F238E27FC236}">
                <a16:creationId xmlns:a16="http://schemas.microsoft.com/office/drawing/2014/main" id="{4BF44F96-6B16-4983-B642-D12F13CA820B}"/>
              </a:ext>
            </a:extLst>
          </p:cNvPr>
          <p:cNvSpPr/>
          <p:nvPr/>
        </p:nvSpPr>
        <p:spPr>
          <a:xfrm>
            <a:off x="3251255" y="-469416"/>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hought Bubble: Cloud 20">
            <a:extLst>
              <a:ext uri="{FF2B5EF4-FFF2-40B4-BE49-F238E27FC236}">
                <a16:creationId xmlns:a16="http://schemas.microsoft.com/office/drawing/2014/main" id="{6AAF31AA-0B58-4B01-B326-6FCA099403C2}"/>
              </a:ext>
            </a:extLst>
          </p:cNvPr>
          <p:cNvSpPr/>
          <p:nvPr/>
        </p:nvSpPr>
        <p:spPr>
          <a:xfrm>
            <a:off x="4044567" y="-517305"/>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6AE14D5E-54F2-49BA-82D0-0E2AB6ACD873}"/>
              </a:ext>
            </a:extLst>
          </p:cNvPr>
          <p:cNvSpPr/>
          <p:nvPr/>
        </p:nvSpPr>
        <p:spPr>
          <a:xfrm>
            <a:off x="1184226" y="-1135520"/>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hought Bubble: Cloud 22">
            <a:extLst>
              <a:ext uri="{FF2B5EF4-FFF2-40B4-BE49-F238E27FC236}">
                <a16:creationId xmlns:a16="http://schemas.microsoft.com/office/drawing/2014/main" id="{63FA9EC0-D018-4A00-A611-985058A89C0A}"/>
              </a:ext>
            </a:extLst>
          </p:cNvPr>
          <p:cNvSpPr/>
          <p:nvPr/>
        </p:nvSpPr>
        <p:spPr>
          <a:xfrm>
            <a:off x="6392201" y="-386751"/>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Text&#10;&#10;Description automatically generated">
            <a:hlinkClick r:id="rId2"/>
            <a:extLst>
              <a:ext uri="{FF2B5EF4-FFF2-40B4-BE49-F238E27FC236}">
                <a16:creationId xmlns:a16="http://schemas.microsoft.com/office/drawing/2014/main" id="{7B66EB29-6C1B-4DE1-AECF-591B7A5AB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25" name="TextBox 24">
            <a:extLst>
              <a:ext uri="{FF2B5EF4-FFF2-40B4-BE49-F238E27FC236}">
                <a16:creationId xmlns:a16="http://schemas.microsoft.com/office/drawing/2014/main" id="{163B7E8B-5BA7-49B9-9E43-5CD054C77E47}"/>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26" name="TextBox 25">
            <a:extLst>
              <a:ext uri="{FF2B5EF4-FFF2-40B4-BE49-F238E27FC236}">
                <a16:creationId xmlns:a16="http://schemas.microsoft.com/office/drawing/2014/main" id="{D99907A5-E8D0-43B6-BD28-F05FC228E717}"/>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27" name="Picture 26" descr="Logo&#10;&#10;Description automatically generated">
            <a:extLst>
              <a:ext uri="{FF2B5EF4-FFF2-40B4-BE49-F238E27FC236}">
                <a16:creationId xmlns:a16="http://schemas.microsoft.com/office/drawing/2014/main" id="{FCFDE9B0-D002-4727-9DCF-3EA94C38C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0333" y="5702764"/>
            <a:ext cx="1595995" cy="1091139"/>
          </a:xfrm>
          <a:prstGeom prst="rect">
            <a:avLst/>
          </a:prstGeom>
        </p:spPr>
      </p:pic>
      <p:sp>
        <p:nvSpPr>
          <p:cNvPr id="28" name="Content Placeholder 2">
            <a:extLst>
              <a:ext uri="{FF2B5EF4-FFF2-40B4-BE49-F238E27FC236}">
                <a16:creationId xmlns:a16="http://schemas.microsoft.com/office/drawing/2014/main" id="{4870A8F2-97AC-4D0F-BD55-78E3D1710516}"/>
              </a:ext>
            </a:extLst>
          </p:cNvPr>
          <p:cNvSpPr>
            <a:spLocks noGrp="1"/>
          </p:cNvSpPr>
          <p:nvPr>
            <p:ph sz="half" idx="1"/>
          </p:nvPr>
        </p:nvSpPr>
        <p:spPr>
          <a:xfrm>
            <a:off x="348405" y="3567969"/>
            <a:ext cx="9717602" cy="1965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Rectangle 30">
            <a:extLst>
              <a:ext uri="{FF2B5EF4-FFF2-40B4-BE49-F238E27FC236}">
                <a16:creationId xmlns:a16="http://schemas.microsoft.com/office/drawing/2014/main" id="{CEAB8483-FD8A-436A-A97A-19DC6204E359}"/>
              </a:ext>
            </a:extLst>
          </p:cNvPr>
          <p:cNvSpPr/>
          <p:nvPr/>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004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D2BF-778A-4A8E-8EA5-07373C7469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96CECA-BB89-40EF-9B9C-CA3C618F98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CD0666FF-1D5A-4E3D-9C82-840E9F9B98B4}"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14992"/>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1207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5" name="Rectangle 14">
            <a:extLst>
              <a:ext uri="{FF2B5EF4-FFF2-40B4-BE49-F238E27FC236}">
                <a16:creationId xmlns:a16="http://schemas.microsoft.com/office/drawing/2014/main" id="{6AC34DE5-E9D2-4223-A27E-D3DD01A4E8B1}"/>
              </a:ext>
            </a:extLst>
          </p:cNvPr>
          <p:cNvSpPr/>
          <p:nvPr/>
        </p:nvSpPr>
        <p:spPr>
          <a:xfrm>
            <a:off x="39189" y="34463"/>
            <a:ext cx="12152811" cy="6823537"/>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920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566107" y="3445073"/>
            <a:ext cx="11098973" cy="2079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C4768B48-FE02-4DF1-B4C9-4043780E6E73}" type="datetimeFigureOut">
              <a:rPr lang="en-GB" smtClean="0"/>
              <a:t>28/05/2026</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CD0666FF-1D5A-4E3D-9C82-840E9F9B98B4}"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14992"/>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67397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5" name="Rectangle 14">
            <a:extLst>
              <a:ext uri="{FF2B5EF4-FFF2-40B4-BE49-F238E27FC236}">
                <a16:creationId xmlns:a16="http://schemas.microsoft.com/office/drawing/2014/main" id="{6AC34DE5-E9D2-4223-A27E-D3DD01A4E8B1}"/>
              </a:ext>
            </a:extLst>
          </p:cNvPr>
          <p:cNvSpPr/>
          <p:nvPr/>
        </p:nvSpPr>
        <p:spPr>
          <a:xfrm>
            <a:off x="39189" y="34463"/>
            <a:ext cx="12152811" cy="6804487"/>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Rectangle 16">
            <a:extLst>
              <a:ext uri="{FF2B5EF4-FFF2-40B4-BE49-F238E27FC236}">
                <a16:creationId xmlns:a16="http://schemas.microsoft.com/office/drawing/2014/main" id="{2EC0B96D-408D-403C-902A-1D31D9BCDD94}"/>
              </a:ext>
            </a:extLst>
          </p:cNvPr>
          <p:cNvSpPr/>
          <p:nvPr/>
        </p:nvSpPr>
        <p:spPr>
          <a:xfrm>
            <a:off x="9287733" y="1005108"/>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Oval 17">
            <a:extLst>
              <a:ext uri="{FF2B5EF4-FFF2-40B4-BE49-F238E27FC236}">
                <a16:creationId xmlns:a16="http://schemas.microsoft.com/office/drawing/2014/main" id="{82102E89-D0F3-4465-9151-873F47AA810B}"/>
              </a:ext>
            </a:extLst>
          </p:cNvPr>
          <p:cNvSpPr/>
          <p:nvPr/>
        </p:nvSpPr>
        <p:spPr>
          <a:xfrm>
            <a:off x="8192127" y="-528070"/>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with Corners Rounded 18">
            <a:extLst>
              <a:ext uri="{FF2B5EF4-FFF2-40B4-BE49-F238E27FC236}">
                <a16:creationId xmlns:a16="http://schemas.microsoft.com/office/drawing/2014/main" id="{1F972CAF-1A10-449D-AD89-FA76A9455089}"/>
              </a:ext>
            </a:extLst>
          </p:cNvPr>
          <p:cNvSpPr/>
          <p:nvPr/>
        </p:nvSpPr>
        <p:spPr>
          <a:xfrm>
            <a:off x="10240163" y="-383850"/>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hought Bubble: Cloud 19">
            <a:extLst>
              <a:ext uri="{FF2B5EF4-FFF2-40B4-BE49-F238E27FC236}">
                <a16:creationId xmlns:a16="http://schemas.microsoft.com/office/drawing/2014/main" id="{995254D4-A087-4AE1-843F-219E711BC40B}"/>
              </a:ext>
            </a:extLst>
          </p:cNvPr>
          <p:cNvSpPr/>
          <p:nvPr/>
        </p:nvSpPr>
        <p:spPr>
          <a:xfrm rot="1476884">
            <a:off x="10418303" y="1882677"/>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Oval 20">
            <a:extLst>
              <a:ext uri="{FF2B5EF4-FFF2-40B4-BE49-F238E27FC236}">
                <a16:creationId xmlns:a16="http://schemas.microsoft.com/office/drawing/2014/main" id="{957C0545-3B01-48F9-8186-1B1F7BA7EC4E}"/>
              </a:ext>
            </a:extLst>
          </p:cNvPr>
          <p:cNvSpPr/>
          <p:nvPr/>
        </p:nvSpPr>
        <p:spPr>
          <a:xfrm>
            <a:off x="7764611" y="1919609"/>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EB3878DE-186C-43D0-83B0-35E8C4AE1EED}"/>
              </a:ext>
            </a:extLst>
          </p:cNvPr>
          <p:cNvSpPr/>
          <p:nvPr/>
        </p:nvSpPr>
        <p:spPr>
          <a:xfrm>
            <a:off x="1995076" y="1434487"/>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peech Bubble: Rectangle 22">
            <a:extLst>
              <a:ext uri="{FF2B5EF4-FFF2-40B4-BE49-F238E27FC236}">
                <a16:creationId xmlns:a16="http://schemas.microsoft.com/office/drawing/2014/main" id="{009045A2-0C6B-4CF8-89E8-50B752B4A60B}"/>
              </a:ext>
            </a:extLst>
          </p:cNvPr>
          <p:cNvSpPr/>
          <p:nvPr/>
        </p:nvSpPr>
        <p:spPr>
          <a:xfrm rot="20531057">
            <a:off x="-86361" y="596193"/>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peech Bubble: Rectangle with Corners Rounded 23">
            <a:extLst>
              <a:ext uri="{FF2B5EF4-FFF2-40B4-BE49-F238E27FC236}">
                <a16:creationId xmlns:a16="http://schemas.microsoft.com/office/drawing/2014/main" id="{E1B85D7D-980E-44FA-8304-AB5FF0EF6B6D}"/>
              </a:ext>
            </a:extLst>
          </p:cNvPr>
          <p:cNvSpPr/>
          <p:nvPr/>
        </p:nvSpPr>
        <p:spPr>
          <a:xfrm>
            <a:off x="2281193" y="73775"/>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with Corners Rounded 24">
            <a:extLst>
              <a:ext uri="{FF2B5EF4-FFF2-40B4-BE49-F238E27FC236}">
                <a16:creationId xmlns:a16="http://schemas.microsoft.com/office/drawing/2014/main" id="{34933808-BAA8-406F-8FB8-08B1E161505D}"/>
              </a:ext>
            </a:extLst>
          </p:cNvPr>
          <p:cNvSpPr/>
          <p:nvPr/>
        </p:nvSpPr>
        <p:spPr>
          <a:xfrm rot="21107619">
            <a:off x="4379584" y="1199280"/>
            <a:ext cx="1794510" cy="1563037"/>
          </a:xfrm>
          <a:prstGeom prst="wedgeRoundRectCallout">
            <a:avLst>
              <a:gd name="adj1" fmla="val 52485"/>
              <a:gd name="adj2" fmla="val 66266"/>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peech Bubble: Rectangle with Corners Rounded 25">
            <a:extLst>
              <a:ext uri="{FF2B5EF4-FFF2-40B4-BE49-F238E27FC236}">
                <a16:creationId xmlns:a16="http://schemas.microsoft.com/office/drawing/2014/main" id="{CF8DE1B0-EBD5-4431-B5E9-91B8011679DA}"/>
              </a:ext>
            </a:extLst>
          </p:cNvPr>
          <p:cNvSpPr/>
          <p:nvPr/>
        </p:nvSpPr>
        <p:spPr>
          <a:xfrm rot="1471521">
            <a:off x="7601817" y="346921"/>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peech Bubble: Oval 26">
            <a:extLst>
              <a:ext uri="{FF2B5EF4-FFF2-40B4-BE49-F238E27FC236}">
                <a16:creationId xmlns:a16="http://schemas.microsoft.com/office/drawing/2014/main" id="{94423428-383C-4ACB-AE3A-4B8584B9A7AF}"/>
              </a:ext>
            </a:extLst>
          </p:cNvPr>
          <p:cNvSpPr/>
          <p:nvPr/>
        </p:nvSpPr>
        <p:spPr>
          <a:xfrm>
            <a:off x="3349658" y="934175"/>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Oval 27">
            <a:extLst>
              <a:ext uri="{FF2B5EF4-FFF2-40B4-BE49-F238E27FC236}">
                <a16:creationId xmlns:a16="http://schemas.microsoft.com/office/drawing/2014/main" id="{35D8D339-1F04-474F-9615-EEA31B920A95}"/>
              </a:ext>
            </a:extLst>
          </p:cNvPr>
          <p:cNvSpPr/>
          <p:nvPr/>
        </p:nvSpPr>
        <p:spPr>
          <a:xfrm>
            <a:off x="44843" y="-350374"/>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Rectangle 28">
            <a:extLst>
              <a:ext uri="{FF2B5EF4-FFF2-40B4-BE49-F238E27FC236}">
                <a16:creationId xmlns:a16="http://schemas.microsoft.com/office/drawing/2014/main" id="{2EF5B999-4EF9-43E9-A6B4-064AC7ED85DA}"/>
              </a:ext>
            </a:extLst>
          </p:cNvPr>
          <p:cNvSpPr/>
          <p:nvPr/>
        </p:nvSpPr>
        <p:spPr>
          <a:xfrm>
            <a:off x="4852642" y="412604"/>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peech Bubble: Rectangle 29">
            <a:extLst>
              <a:ext uri="{FF2B5EF4-FFF2-40B4-BE49-F238E27FC236}">
                <a16:creationId xmlns:a16="http://schemas.microsoft.com/office/drawing/2014/main" id="{8427611A-DCB2-4E18-AC4F-F4DBCA2F2C09}"/>
              </a:ext>
            </a:extLst>
          </p:cNvPr>
          <p:cNvSpPr/>
          <p:nvPr/>
        </p:nvSpPr>
        <p:spPr>
          <a:xfrm>
            <a:off x="3380116" y="-422210"/>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hought Bubble: Cloud 30">
            <a:extLst>
              <a:ext uri="{FF2B5EF4-FFF2-40B4-BE49-F238E27FC236}">
                <a16:creationId xmlns:a16="http://schemas.microsoft.com/office/drawing/2014/main" id="{D5F2F511-0DD8-4D5D-8224-FC8E500E5EFD}"/>
              </a:ext>
            </a:extLst>
          </p:cNvPr>
          <p:cNvSpPr/>
          <p:nvPr/>
        </p:nvSpPr>
        <p:spPr>
          <a:xfrm>
            <a:off x="4173428" y="-470099"/>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hought Bubble: Cloud 31">
            <a:extLst>
              <a:ext uri="{FF2B5EF4-FFF2-40B4-BE49-F238E27FC236}">
                <a16:creationId xmlns:a16="http://schemas.microsoft.com/office/drawing/2014/main" id="{82D7A106-A5D3-49F6-A2C6-C55A41967DE0}"/>
              </a:ext>
            </a:extLst>
          </p:cNvPr>
          <p:cNvSpPr/>
          <p:nvPr/>
        </p:nvSpPr>
        <p:spPr>
          <a:xfrm>
            <a:off x="1313087" y="-1088314"/>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hought Bubble: Cloud 32">
            <a:extLst>
              <a:ext uri="{FF2B5EF4-FFF2-40B4-BE49-F238E27FC236}">
                <a16:creationId xmlns:a16="http://schemas.microsoft.com/office/drawing/2014/main" id="{778175CB-134E-407D-890C-A2F31F6138FF}"/>
              </a:ext>
            </a:extLst>
          </p:cNvPr>
          <p:cNvSpPr/>
          <p:nvPr/>
        </p:nvSpPr>
        <p:spPr>
          <a:xfrm>
            <a:off x="6521062" y="-339545"/>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145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3E6252-1BF4-4B76-8043-64AE29952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CE6449D-1EB0-421F-B56C-DAC573DED1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BF1570E-8393-4820-BCE0-E01D4C3C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68B48-FE02-4DF1-B4C9-4043780E6E73}" type="datetimeFigureOut">
              <a:rPr lang="en-GB" smtClean="0"/>
              <a:t>28/05/2026</a:t>
            </a:fld>
            <a:endParaRPr lang="en-GB"/>
          </a:p>
        </p:txBody>
      </p:sp>
      <p:sp>
        <p:nvSpPr>
          <p:cNvPr id="5" name="Footer Placeholder 4">
            <a:extLst>
              <a:ext uri="{FF2B5EF4-FFF2-40B4-BE49-F238E27FC236}">
                <a16:creationId xmlns:a16="http://schemas.microsoft.com/office/drawing/2014/main" id="{2F925F65-BE7E-4683-A46C-E57EBDC7A5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353775-F676-4191-928A-CB3A2A8D6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666FF-1D5A-4E3D-9C82-840E9F9B98B4}" type="slidenum">
              <a:rPr lang="en-GB" smtClean="0"/>
              <a:t>‹#›</a:t>
            </a:fld>
            <a:endParaRPr lang="en-GB"/>
          </a:p>
        </p:txBody>
      </p:sp>
      <p:pic>
        <p:nvPicPr>
          <p:cNvPr id="12" name="Picture 11" descr="Text&#10;&#10;Description automatically generated">
            <a:extLst>
              <a:ext uri="{FF2B5EF4-FFF2-40B4-BE49-F238E27FC236}">
                <a16:creationId xmlns:a16="http://schemas.microsoft.com/office/drawing/2014/main" id="{3B32E2C2-1874-45E8-980E-1A1C8242287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2E8E29D5-C0D9-4E27-8685-8C6965546B3B}"/>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Rectangle 14">
            <a:extLst>
              <a:ext uri="{FF2B5EF4-FFF2-40B4-BE49-F238E27FC236}">
                <a16:creationId xmlns:a16="http://schemas.microsoft.com/office/drawing/2014/main" id="{9F19A62F-6E57-43BE-B217-3829FA2D56DA}"/>
              </a:ext>
            </a:extLst>
          </p:cNvPr>
          <p:cNvSpPr/>
          <p:nvPr/>
        </p:nvSpPr>
        <p:spPr>
          <a:xfrm>
            <a:off x="9686260" y="563546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54037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914400" rtl="0" eaLnBrk="1" latinLnBrk="0" hangingPunct="1">
        <a:lnSpc>
          <a:spcPct val="90000"/>
        </a:lnSpc>
        <a:spcBef>
          <a:spcPct val="0"/>
        </a:spcBef>
        <a:buNone/>
        <a:defRPr sz="4400" kern="1200">
          <a:solidFill>
            <a:srgbClr val="1D1D1B"/>
          </a:solidFill>
          <a:latin typeface="Montserra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1D1B"/>
          </a:solidFill>
          <a:latin typeface="Montserra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1D1B"/>
          </a:solidFill>
          <a:latin typeface="Montserra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D1B"/>
          </a:solidFill>
          <a:latin typeface="Montserra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oWe_ogA5YC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youtube.com/watch?v=t685WM5R6aM&amp;t=1s" TargetMode="External"/><Relationship Id="rId5" Type="http://schemas.openxmlformats.org/officeDocument/2006/relationships/hyperlink" Target="https://www.youtube.com/watch?v=z_-rNd7h6z8&amp;t=1s" TargetMode="External"/><Relationship Id="rId4" Type="http://schemas.openxmlformats.org/officeDocument/2006/relationships/hyperlink" Target="https://www.youtube.com/watch?v=0nmJW_zExk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40D9EA-E96B-4D5A-A986-288F4AA75050}"/>
              </a:ext>
            </a:extLst>
          </p:cNvPr>
          <p:cNvSpPr>
            <a:spLocks noGrp="1"/>
          </p:cNvSpPr>
          <p:nvPr>
            <p:ph type="ctrTitle"/>
          </p:nvPr>
        </p:nvSpPr>
        <p:spPr>
          <a:xfrm>
            <a:off x="1733550" y="918210"/>
            <a:ext cx="8724900" cy="3127187"/>
          </a:xfrm>
        </p:spPr>
        <p:txBody>
          <a:bodyPr anchor="b">
            <a:normAutofit/>
          </a:bodyPr>
          <a:lstStyle/>
          <a:p>
            <a:r>
              <a:rPr lang="en-GB" sz="8000" b="1" dirty="0">
                <a:latin typeface="Malgun Gothic" panose="020B0503020000020004" pitchFamily="34" charset="-127"/>
                <a:ea typeface="Malgun Gothic" panose="020B0503020000020004" pitchFamily="34" charset="-127"/>
              </a:rPr>
              <a:t>Peer Mentor Training</a:t>
            </a:r>
            <a:br>
              <a:rPr lang="en-GB" sz="8000" b="1" dirty="0">
                <a:latin typeface="Malgun Gothic" panose="020B0503020000020004" pitchFamily="34" charset="-127"/>
                <a:ea typeface="Malgun Gothic" panose="020B0503020000020004" pitchFamily="34" charset="-127"/>
              </a:rPr>
            </a:br>
            <a:endParaRPr lang="en-GB" sz="3300" i="1" dirty="0">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78542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38149"/>
            <a:ext cx="10469879" cy="1386979"/>
          </a:xfrm>
        </p:spPr>
        <p:txBody>
          <a:bodyPr>
            <a:normAutofit/>
          </a:bodyPr>
          <a:lstStyle/>
          <a:p>
            <a:pPr algn="ctr"/>
            <a:r>
              <a:rPr lang="en-GB" b="1"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Why do I need to be a good listener? </a:t>
            </a:r>
          </a:p>
        </p:txBody>
      </p:sp>
      <p:sp>
        <p:nvSpPr>
          <p:cNvPr id="4" name="Content Placeholder 3">
            <a:extLst>
              <a:ext uri="{FF2B5EF4-FFF2-40B4-BE49-F238E27FC236}">
                <a16:creationId xmlns:a16="http://schemas.microsoft.com/office/drawing/2014/main" id="{638EC2D3-8904-4DD3-85C1-4B609D600E63}"/>
              </a:ext>
            </a:extLst>
          </p:cNvPr>
          <p:cNvSpPr>
            <a:spLocks noGrp="1"/>
          </p:cNvSpPr>
          <p:nvPr>
            <p:ph sz="half" idx="2"/>
          </p:nvPr>
        </p:nvSpPr>
        <p:spPr>
          <a:xfrm>
            <a:off x="365760" y="1534783"/>
            <a:ext cx="5372100" cy="4351338"/>
          </a:xfrm>
        </p:spPr>
        <p:txBody>
          <a:bodyPr/>
          <a:lstStyle/>
          <a:p>
            <a:r>
              <a:rPr lang="en-GB" sz="3200" dirty="0">
                <a:solidFill>
                  <a:schemeClr val="tx1"/>
                </a:solidFill>
                <a:latin typeface="Malgun Gothic" panose="020B0503020000020004" pitchFamily="34" charset="-127"/>
                <a:ea typeface="Malgun Gothic" panose="020B0503020000020004" pitchFamily="34" charset="-127"/>
              </a:rPr>
              <a:t>Let’s list all the reasons you think it is important to be a good listener.</a:t>
            </a:r>
          </a:p>
          <a:p>
            <a:endParaRPr lang="en-GB" sz="2400" dirty="0">
              <a:solidFill>
                <a:schemeClr val="tx1"/>
              </a:solidFill>
              <a:latin typeface="Malgun Gothic" panose="020B0503020000020004" pitchFamily="34" charset="-127"/>
              <a:ea typeface="Malgun Gothic" panose="020B0503020000020004" pitchFamily="34" charset="-127"/>
            </a:endParaRPr>
          </a:p>
          <a:p>
            <a:pPr marL="0" indent="0">
              <a:buNone/>
            </a:pPr>
            <a:endParaRPr lang="en-GB" sz="2400" dirty="0">
              <a:solidFill>
                <a:schemeClr val="tx1"/>
              </a:solidFill>
              <a:latin typeface="Malgun Gothic" panose="020B0503020000020004" pitchFamily="34" charset="-127"/>
              <a:ea typeface="Malgun Gothic" panose="020B0503020000020004" pitchFamily="34" charset="-127"/>
            </a:endParaRPr>
          </a:p>
          <a:p>
            <a:r>
              <a:rPr lang="en-GB" sz="3200" dirty="0">
                <a:solidFill>
                  <a:schemeClr val="tx1"/>
                </a:solidFill>
                <a:latin typeface="Malgun Gothic" panose="020B0503020000020004" pitchFamily="34" charset="-127"/>
                <a:ea typeface="Malgun Gothic" panose="020B0503020000020004" pitchFamily="34" charset="-127"/>
              </a:rPr>
              <a:t>How do we demonstrate being a good listener?</a:t>
            </a:r>
          </a:p>
          <a:p>
            <a:endParaRPr lang="en-GB" dirty="0"/>
          </a:p>
          <a:p>
            <a:endParaRPr lang="en-GB" dirty="0"/>
          </a:p>
        </p:txBody>
      </p:sp>
      <p:sp>
        <p:nvSpPr>
          <p:cNvPr id="7" name="TextBox 6">
            <a:extLst>
              <a:ext uri="{FF2B5EF4-FFF2-40B4-BE49-F238E27FC236}">
                <a16:creationId xmlns:a16="http://schemas.microsoft.com/office/drawing/2014/main" id="{267F2845-738E-4D3E-AEE8-5EB0B177A472}"/>
              </a:ext>
            </a:extLst>
          </p:cNvPr>
          <p:cNvSpPr txBox="1"/>
          <p:nvPr/>
        </p:nvSpPr>
        <p:spPr>
          <a:xfrm>
            <a:off x="6699984" y="1355962"/>
            <a:ext cx="5623558" cy="5262979"/>
          </a:xfrm>
          <a:prstGeom prst="rect">
            <a:avLst/>
          </a:prstGeom>
          <a:noFill/>
        </p:spPr>
        <p:txBody>
          <a:bodyPr wrap="square">
            <a:spAutoFit/>
          </a:bodyPr>
          <a:lstStyle/>
          <a:p>
            <a:pPr marL="285750" indent="-285750">
              <a:buFont typeface="Arial" panose="020B0604020202020204" pitchFamily="34" charset="0"/>
              <a:buChar char="•"/>
            </a:pPr>
            <a:r>
              <a:rPr lang="en-GB" sz="2400" dirty="0">
                <a:solidFill>
                  <a:schemeClr val="bg1"/>
                </a:solidFill>
                <a:latin typeface="Malgun Gothic" panose="020B0503020000020004" pitchFamily="34" charset="-127"/>
                <a:ea typeface="Malgun Gothic" panose="020B0503020000020004" pitchFamily="34" charset="-127"/>
              </a:rPr>
              <a:t>To gather information</a:t>
            </a:r>
          </a:p>
          <a:p>
            <a:pPr marL="285750" indent="-285750">
              <a:buFont typeface="Arial" panose="020B0604020202020204" pitchFamily="34" charset="0"/>
              <a:buChar char="•"/>
            </a:pPr>
            <a:r>
              <a:rPr lang="en-GB" sz="2400" dirty="0">
                <a:solidFill>
                  <a:schemeClr val="bg1"/>
                </a:solidFill>
                <a:latin typeface="Malgun Gothic" panose="020B0503020000020004" pitchFamily="34" charset="-127"/>
                <a:ea typeface="Malgun Gothic" panose="020B0503020000020004" pitchFamily="34" charset="-127"/>
              </a:rPr>
              <a:t>To show respect</a:t>
            </a:r>
          </a:p>
          <a:p>
            <a:pPr marL="285750" indent="-285750">
              <a:buFont typeface="Arial" panose="020B0604020202020204" pitchFamily="34" charset="0"/>
              <a:buChar char="•"/>
            </a:pPr>
            <a:r>
              <a:rPr lang="en-GB" sz="2400" dirty="0">
                <a:solidFill>
                  <a:schemeClr val="bg1"/>
                </a:solidFill>
                <a:latin typeface="Malgun Gothic" panose="020B0503020000020004" pitchFamily="34" charset="-127"/>
                <a:ea typeface="Malgun Gothic" panose="020B0503020000020004" pitchFamily="34" charset="-127"/>
              </a:rPr>
              <a:t>To keep safe</a:t>
            </a:r>
          </a:p>
          <a:p>
            <a:pPr marL="285750" indent="-285750">
              <a:buFont typeface="Arial" panose="020B0604020202020204" pitchFamily="34" charset="0"/>
              <a:buChar char="•"/>
            </a:pPr>
            <a:r>
              <a:rPr lang="en-GB" sz="2400" dirty="0">
                <a:solidFill>
                  <a:schemeClr val="bg1"/>
                </a:solidFill>
                <a:latin typeface="Malgun Gothic" panose="020B0503020000020004" pitchFamily="34" charset="-127"/>
                <a:ea typeface="Malgun Gothic" panose="020B0503020000020004" pitchFamily="34" charset="-127"/>
              </a:rPr>
              <a:t>To gain feedback</a:t>
            </a:r>
          </a:p>
          <a:p>
            <a:pPr marL="285750" indent="-285750">
              <a:buFont typeface="Arial" panose="020B0604020202020204" pitchFamily="34" charset="0"/>
              <a:buChar char="•"/>
            </a:pPr>
            <a:r>
              <a:rPr lang="en-GB" sz="2400" dirty="0">
                <a:solidFill>
                  <a:schemeClr val="bg1"/>
                </a:solidFill>
                <a:latin typeface="Malgun Gothic" panose="020B0503020000020004" pitchFamily="34" charset="-127"/>
                <a:ea typeface="Malgun Gothic" panose="020B0503020000020004" pitchFamily="34" charset="-127"/>
              </a:rPr>
              <a:t>To learn</a:t>
            </a:r>
          </a:p>
          <a:p>
            <a:pPr marL="285750" indent="-285750">
              <a:buFont typeface="Arial" panose="020B0604020202020204" pitchFamily="34" charset="0"/>
              <a:buChar char="•"/>
            </a:pPr>
            <a:r>
              <a:rPr lang="en-GB" sz="2400" dirty="0">
                <a:solidFill>
                  <a:schemeClr val="bg1"/>
                </a:solidFill>
                <a:latin typeface="Malgun Gothic" panose="020B0503020000020004" pitchFamily="34" charset="-127"/>
                <a:ea typeface="Malgun Gothic" panose="020B0503020000020004" pitchFamily="34" charset="-127"/>
              </a:rPr>
              <a:t>To build relationships</a:t>
            </a:r>
          </a:p>
          <a:p>
            <a:pPr marL="285750" indent="-285750">
              <a:buFont typeface="Arial" panose="020B0604020202020204" pitchFamily="34" charset="0"/>
              <a:buChar char="•"/>
            </a:pPr>
            <a:r>
              <a:rPr lang="en-GB" sz="2400" dirty="0">
                <a:solidFill>
                  <a:schemeClr val="bg1"/>
                </a:solidFill>
                <a:latin typeface="Malgun Gothic" panose="020B0503020000020004" pitchFamily="34" charset="-127"/>
                <a:ea typeface="Malgun Gothic" panose="020B0503020000020004" pitchFamily="34" charset="-127"/>
              </a:rPr>
              <a:t>Eye contact</a:t>
            </a:r>
          </a:p>
          <a:p>
            <a:pPr marL="285750" indent="-285750">
              <a:buFont typeface="Arial" panose="020B0604020202020204" pitchFamily="34" charset="0"/>
              <a:buChar char="•"/>
            </a:pPr>
            <a:r>
              <a:rPr lang="en-GB" sz="2400" dirty="0">
                <a:solidFill>
                  <a:schemeClr val="bg1"/>
                </a:solidFill>
                <a:latin typeface="Malgun Gothic" panose="020B0503020000020004" pitchFamily="34" charset="-127"/>
                <a:ea typeface="Malgun Gothic" panose="020B0503020000020004" pitchFamily="34" charset="-127"/>
              </a:rPr>
              <a:t>Non-verbal gestures</a:t>
            </a:r>
          </a:p>
          <a:p>
            <a:pPr marL="285750" indent="-285750">
              <a:buFont typeface="Arial" panose="020B0604020202020204" pitchFamily="34" charset="0"/>
              <a:buChar char="•"/>
            </a:pPr>
            <a:r>
              <a:rPr lang="en-GB" sz="2400" dirty="0">
                <a:solidFill>
                  <a:schemeClr val="bg1"/>
                </a:solidFill>
                <a:latin typeface="Malgun Gothic" panose="020B0503020000020004" pitchFamily="34" charset="-127"/>
                <a:ea typeface="Malgun Gothic" panose="020B0503020000020004" pitchFamily="34" charset="-127"/>
              </a:rPr>
              <a:t>Asking questions</a:t>
            </a:r>
          </a:p>
          <a:p>
            <a:pPr marL="285750" indent="-285750">
              <a:buFont typeface="Arial" panose="020B0604020202020204" pitchFamily="34" charset="0"/>
              <a:buChar char="•"/>
            </a:pPr>
            <a:endParaRPr lang="en-GB" sz="2400" dirty="0">
              <a:solidFill>
                <a:schemeClr val="bg1"/>
              </a:solidFill>
              <a:latin typeface="Malgun Gothic" panose="020B0503020000020004" pitchFamily="34" charset="-127"/>
              <a:ea typeface="Malgun Gothic" panose="020B0503020000020004" pitchFamily="34" charset="-127"/>
            </a:endParaRPr>
          </a:p>
          <a:p>
            <a:endParaRPr lang="en-GB" sz="2400" dirty="0">
              <a:latin typeface="Malgun Gothic" panose="020B0503020000020004" pitchFamily="34" charset="-127"/>
              <a:ea typeface="Malgun Gothic" panose="020B0503020000020004" pitchFamily="34" charset="-127"/>
            </a:endParaRPr>
          </a:p>
          <a:p>
            <a:endParaRPr lang="en-GB" sz="2400" dirty="0">
              <a:latin typeface="Malgun Gothic" panose="020B0503020000020004" pitchFamily="34" charset="-127"/>
              <a:ea typeface="Malgun Gothic" panose="020B0503020000020004" pitchFamily="34" charset="-127"/>
            </a:endParaRPr>
          </a:p>
          <a:p>
            <a:endParaRPr lang="en-GB" sz="2400" dirty="0">
              <a:latin typeface="Malgun Gothic" panose="020B0503020000020004" pitchFamily="34" charset="-127"/>
              <a:ea typeface="Malgun Gothic" panose="020B0503020000020004" pitchFamily="34" charset="-127"/>
            </a:endParaRPr>
          </a:p>
          <a:p>
            <a:r>
              <a:rPr lang="en-GB" sz="2400" dirty="0">
                <a:latin typeface="Malgun Gothic" panose="020B0503020000020004" pitchFamily="34" charset="-127"/>
                <a:ea typeface="Malgun Gothic" panose="020B0503020000020004" pitchFamily="34" charset="-127"/>
              </a:rPr>
              <a:t> </a:t>
            </a:r>
          </a:p>
        </p:txBody>
      </p:sp>
    </p:spTree>
    <p:extLst>
      <p:ext uri="{BB962C8B-B14F-4D97-AF65-F5344CB8AC3E}">
        <p14:creationId xmlns:p14="http://schemas.microsoft.com/office/powerpoint/2010/main" val="3961369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45A8-4881-4DB6-A081-C12FA7E817D5}"/>
              </a:ext>
            </a:extLst>
          </p:cNvPr>
          <p:cNvSpPr>
            <a:spLocks noGrp="1"/>
          </p:cNvSpPr>
          <p:nvPr>
            <p:ph type="title"/>
          </p:nvPr>
        </p:nvSpPr>
        <p:spPr>
          <a:xfrm>
            <a:off x="648789" y="1012427"/>
            <a:ext cx="11155680" cy="1325563"/>
          </a:xfrm>
        </p:spPr>
        <p:txBody>
          <a:bodyPr>
            <a:normAutofit fontScale="90000"/>
          </a:bodyPr>
          <a:lstStyle/>
          <a:p>
            <a:pPr algn="ctr"/>
            <a:r>
              <a:rPr lang="en-GB" sz="4000" b="1" dirty="0">
                <a:latin typeface="Malgun Gothic" panose="020B0503020000020004" pitchFamily="34" charset="-127"/>
                <a:ea typeface="Malgun Gothic" panose="020B0503020000020004" pitchFamily="34" charset="-127"/>
              </a:rPr>
              <a:t>Passive and Active Listening</a:t>
            </a:r>
            <a:br>
              <a:rPr lang="en-GB" sz="4000" b="1" dirty="0">
                <a:latin typeface="Malgun Gothic" panose="020B0503020000020004" pitchFamily="34" charset="-127"/>
                <a:ea typeface="Malgun Gothic" panose="020B0503020000020004" pitchFamily="34" charset="-127"/>
              </a:rPr>
            </a:br>
            <a:r>
              <a:rPr lang="en-GB" sz="2900" dirty="0">
                <a:solidFill>
                  <a:schemeClr val="tx1"/>
                </a:solidFill>
                <a:latin typeface="Malgun Gothic" panose="020B0503020000020004" pitchFamily="34" charset="-127"/>
                <a:ea typeface="Malgun Gothic" panose="020B0503020000020004" pitchFamily="34" charset="-127"/>
              </a:rPr>
              <a:t>There are two different types of listening which people do. </a:t>
            </a:r>
            <a:br>
              <a:rPr lang="en-GB" sz="2900" dirty="0">
                <a:solidFill>
                  <a:schemeClr val="tx1"/>
                </a:solidFill>
                <a:latin typeface="Malgun Gothic" panose="020B0503020000020004" pitchFamily="34" charset="-127"/>
                <a:ea typeface="Malgun Gothic" panose="020B0503020000020004" pitchFamily="34" charset="-127"/>
              </a:rPr>
            </a:br>
            <a:r>
              <a:rPr lang="en-GB" sz="2900" dirty="0">
                <a:solidFill>
                  <a:schemeClr val="tx1"/>
                </a:solidFill>
                <a:latin typeface="Malgun Gothic" panose="020B0503020000020004" pitchFamily="34" charset="-127"/>
                <a:ea typeface="Malgun Gothic" panose="020B0503020000020004" pitchFamily="34" charset="-127"/>
              </a:rPr>
              <a:t>These are known as </a:t>
            </a:r>
            <a:r>
              <a:rPr lang="en-GB" sz="2900" b="1" dirty="0">
                <a:solidFill>
                  <a:schemeClr val="tx1"/>
                </a:solidFill>
                <a:latin typeface="Malgun Gothic" panose="020B0503020000020004" pitchFamily="34" charset="-127"/>
                <a:ea typeface="Malgun Gothic" panose="020B0503020000020004" pitchFamily="34" charset="-127"/>
              </a:rPr>
              <a:t>active</a:t>
            </a:r>
            <a:r>
              <a:rPr lang="en-GB" sz="2900" dirty="0">
                <a:solidFill>
                  <a:schemeClr val="tx1"/>
                </a:solidFill>
                <a:latin typeface="Malgun Gothic" panose="020B0503020000020004" pitchFamily="34" charset="-127"/>
                <a:ea typeface="Malgun Gothic" panose="020B0503020000020004" pitchFamily="34" charset="-127"/>
              </a:rPr>
              <a:t> and </a:t>
            </a:r>
            <a:r>
              <a:rPr lang="en-GB" sz="2900" b="1" dirty="0">
                <a:solidFill>
                  <a:schemeClr val="tx1"/>
                </a:solidFill>
                <a:latin typeface="Malgun Gothic" panose="020B0503020000020004" pitchFamily="34" charset="-127"/>
                <a:ea typeface="Malgun Gothic" panose="020B0503020000020004" pitchFamily="34" charset="-127"/>
              </a:rPr>
              <a:t>passive</a:t>
            </a:r>
            <a:r>
              <a:rPr lang="en-GB" sz="2900" dirty="0">
                <a:solidFill>
                  <a:schemeClr val="tx1"/>
                </a:solidFill>
                <a:latin typeface="Malgun Gothic" panose="020B0503020000020004" pitchFamily="34" charset="-127"/>
                <a:ea typeface="Malgun Gothic" panose="020B0503020000020004" pitchFamily="34" charset="-127"/>
              </a:rPr>
              <a:t> listening:  </a:t>
            </a:r>
            <a:br>
              <a:rPr lang="en-GB" sz="4000" dirty="0">
                <a:solidFill>
                  <a:schemeClr val="tx1"/>
                </a:solidFill>
                <a:latin typeface="Malgun Gothic" panose="020B0503020000020004" pitchFamily="34" charset="-127"/>
                <a:ea typeface="Malgun Gothic" panose="020B0503020000020004" pitchFamily="34" charset="-127"/>
              </a:rPr>
            </a:br>
            <a:br>
              <a:rPr lang="en-GB" sz="4000" b="1" dirty="0">
                <a:latin typeface="Malgun Gothic" panose="020B0503020000020004" pitchFamily="34" charset="-127"/>
                <a:ea typeface="Malgun Gothic" panose="020B0503020000020004" pitchFamily="34" charset="-127"/>
              </a:rPr>
            </a:br>
            <a:r>
              <a:rPr lang="en-GB" sz="4000" b="1" dirty="0">
                <a:latin typeface="Malgun Gothic" panose="020B0503020000020004" pitchFamily="34" charset="-127"/>
                <a:ea typeface="Malgun Gothic" panose="020B0503020000020004" pitchFamily="34" charset="-127"/>
              </a:rPr>
              <a:t> </a:t>
            </a:r>
          </a:p>
        </p:txBody>
      </p:sp>
      <p:pic>
        <p:nvPicPr>
          <p:cNvPr id="4" name="Content Placeholder 4" descr="Image of an ear ">
            <a:extLst>
              <a:ext uri="{FF2B5EF4-FFF2-40B4-BE49-F238E27FC236}">
                <a16:creationId xmlns:a16="http://schemas.microsoft.com/office/drawing/2014/main" id="{96C098A6-0179-405F-9769-C17BF5B0CE9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763365">
            <a:off x="574250" y="1740828"/>
            <a:ext cx="4032085" cy="3827666"/>
          </a:xfrm>
        </p:spPr>
      </p:pic>
      <p:sp>
        <p:nvSpPr>
          <p:cNvPr id="3" name="Content Placeholder 2">
            <a:extLst>
              <a:ext uri="{FF2B5EF4-FFF2-40B4-BE49-F238E27FC236}">
                <a16:creationId xmlns:a16="http://schemas.microsoft.com/office/drawing/2014/main" id="{48A19DCC-567F-4B10-B999-B03BFA314E5B}"/>
              </a:ext>
            </a:extLst>
          </p:cNvPr>
          <p:cNvSpPr>
            <a:spLocks noGrp="1"/>
          </p:cNvSpPr>
          <p:nvPr>
            <p:ph sz="half" idx="2"/>
          </p:nvPr>
        </p:nvSpPr>
        <p:spPr>
          <a:xfrm>
            <a:off x="4513943" y="2006600"/>
            <a:ext cx="7159897" cy="3363595"/>
          </a:xfrm>
        </p:spPr>
        <p:txBody>
          <a:bodyPr>
            <a:normAutofit lnSpcReduction="10000"/>
          </a:bodyPr>
          <a:lstStyle/>
          <a:p>
            <a:pPr marL="0" indent="0">
              <a:buNone/>
            </a:pPr>
            <a:r>
              <a:rPr lang="en-GB" b="1" dirty="0">
                <a:latin typeface="Malgun Gothic" panose="020B0503020000020004" pitchFamily="34" charset="-127"/>
                <a:ea typeface="Malgun Gothic" panose="020B0503020000020004" pitchFamily="34" charset="-127"/>
              </a:rPr>
              <a:t>Passive listening </a:t>
            </a:r>
            <a:r>
              <a:rPr lang="en-GB" dirty="0">
                <a:latin typeface="Malgun Gothic" panose="020B0503020000020004" pitchFamily="34" charset="-127"/>
                <a:ea typeface="Malgun Gothic" panose="020B0503020000020004" pitchFamily="34" charset="-127"/>
              </a:rPr>
              <a:t>is when you do not verbally respond, but you may use body language e.g. eye contact, smiles, nods, etc instead.</a:t>
            </a:r>
          </a:p>
          <a:p>
            <a:pPr marL="0" indent="0">
              <a:buNone/>
            </a:pPr>
            <a:endParaRPr lang="en-GB" dirty="0">
              <a:latin typeface="Malgun Gothic" panose="020B0503020000020004" pitchFamily="34" charset="-127"/>
              <a:ea typeface="Malgun Gothic" panose="020B0503020000020004" pitchFamily="34" charset="-127"/>
            </a:endParaRPr>
          </a:p>
          <a:p>
            <a:pPr marL="0" indent="0">
              <a:buNone/>
            </a:pPr>
            <a:r>
              <a:rPr lang="en-GB" b="1" dirty="0">
                <a:latin typeface="Malgun Gothic" panose="020B0503020000020004" pitchFamily="34" charset="-127"/>
                <a:ea typeface="Malgun Gothic" panose="020B0503020000020004" pitchFamily="34" charset="-127"/>
              </a:rPr>
              <a:t>Active listening</a:t>
            </a:r>
            <a:r>
              <a:rPr lang="en-GB" dirty="0">
                <a:latin typeface="Malgun Gothic" panose="020B0503020000020004" pitchFamily="34" charset="-127"/>
                <a:ea typeface="Malgun Gothic" panose="020B0503020000020004" pitchFamily="34" charset="-127"/>
              </a:rPr>
              <a:t> involves responding verbally and checking your understanding of what is being said.</a:t>
            </a:r>
          </a:p>
        </p:txBody>
      </p:sp>
    </p:spTree>
    <p:extLst>
      <p:ext uri="{BB962C8B-B14F-4D97-AF65-F5344CB8AC3E}">
        <p14:creationId xmlns:p14="http://schemas.microsoft.com/office/powerpoint/2010/main" val="412304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DED33A-B72F-CA7F-C799-39239D583961}"/>
              </a:ext>
            </a:extLst>
          </p:cNvPr>
          <p:cNvSpPr txBox="1"/>
          <p:nvPr/>
        </p:nvSpPr>
        <p:spPr>
          <a:xfrm>
            <a:off x="3165475" y="1006302"/>
            <a:ext cx="6127750" cy="369332"/>
          </a:xfrm>
          <a:prstGeom prst="rect">
            <a:avLst/>
          </a:prstGeom>
          <a:noFill/>
        </p:spPr>
        <p:txBody>
          <a:bodyPr wrap="square">
            <a:spAutoFit/>
          </a:bodyPr>
          <a:lstStyle/>
          <a:p>
            <a:r>
              <a:rPr lang="en-GB" dirty="0">
                <a:hlinkClick r:id="rId3"/>
              </a:rPr>
              <a:t>6 Tips for Active Listening #LittleThings (youtube.com)</a:t>
            </a:r>
            <a:endParaRPr lang="en-GB" dirty="0"/>
          </a:p>
        </p:txBody>
      </p:sp>
      <p:sp>
        <p:nvSpPr>
          <p:cNvPr id="2" name="TextBox 1">
            <a:extLst>
              <a:ext uri="{FF2B5EF4-FFF2-40B4-BE49-F238E27FC236}">
                <a16:creationId xmlns:a16="http://schemas.microsoft.com/office/drawing/2014/main" id="{2E7B54B6-C291-FE74-9877-18BA0527D315}"/>
              </a:ext>
            </a:extLst>
          </p:cNvPr>
          <p:cNvSpPr txBox="1"/>
          <p:nvPr/>
        </p:nvSpPr>
        <p:spPr>
          <a:xfrm>
            <a:off x="3165475" y="1912035"/>
            <a:ext cx="6127750" cy="646331"/>
          </a:xfrm>
          <a:prstGeom prst="rect">
            <a:avLst/>
          </a:prstGeom>
          <a:noFill/>
        </p:spPr>
        <p:txBody>
          <a:bodyPr wrap="square">
            <a:spAutoFit/>
          </a:bodyPr>
          <a:lstStyle/>
          <a:p>
            <a:r>
              <a:rPr lang="en-GB" dirty="0">
                <a:hlinkClick r:id="rId4"/>
              </a:rPr>
              <a:t>Active listening is a skill! Here's how it's done. | What's Your Story? | Heartlines (youtube.com)</a:t>
            </a:r>
            <a:endParaRPr lang="en-GB" dirty="0"/>
          </a:p>
        </p:txBody>
      </p:sp>
      <p:sp>
        <p:nvSpPr>
          <p:cNvPr id="3" name="TextBox 2">
            <a:extLst>
              <a:ext uri="{FF2B5EF4-FFF2-40B4-BE49-F238E27FC236}">
                <a16:creationId xmlns:a16="http://schemas.microsoft.com/office/drawing/2014/main" id="{439F5E4D-0EC8-4C98-9B1C-DE8B688931AD}"/>
              </a:ext>
            </a:extLst>
          </p:cNvPr>
          <p:cNvSpPr txBox="1"/>
          <p:nvPr/>
        </p:nvSpPr>
        <p:spPr>
          <a:xfrm>
            <a:off x="3165475" y="2958069"/>
            <a:ext cx="6127750" cy="369332"/>
          </a:xfrm>
          <a:prstGeom prst="rect">
            <a:avLst/>
          </a:prstGeom>
          <a:noFill/>
        </p:spPr>
        <p:txBody>
          <a:bodyPr wrap="square">
            <a:spAutoFit/>
          </a:bodyPr>
          <a:lstStyle/>
          <a:p>
            <a:r>
              <a:rPr lang="en-GB" dirty="0">
                <a:hlinkClick r:id="rId5"/>
              </a:rPr>
              <a:t>Active Listening. How to be a great listener.</a:t>
            </a:r>
            <a:endParaRPr lang="en-GB" dirty="0"/>
          </a:p>
        </p:txBody>
      </p:sp>
      <p:sp>
        <p:nvSpPr>
          <p:cNvPr id="5" name="TextBox 4">
            <a:extLst>
              <a:ext uri="{FF2B5EF4-FFF2-40B4-BE49-F238E27FC236}">
                <a16:creationId xmlns:a16="http://schemas.microsoft.com/office/drawing/2014/main" id="{CFADAF96-3650-75F8-FBBA-7D40410195F3}"/>
              </a:ext>
            </a:extLst>
          </p:cNvPr>
          <p:cNvSpPr txBox="1"/>
          <p:nvPr/>
        </p:nvSpPr>
        <p:spPr>
          <a:xfrm>
            <a:off x="3165475" y="3867835"/>
            <a:ext cx="6127750" cy="646331"/>
          </a:xfrm>
          <a:prstGeom prst="rect">
            <a:avLst/>
          </a:prstGeom>
          <a:noFill/>
        </p:spPr>
        <p:txBody>
          <a:bodyPr wrap="square">
            <a:spAutoFit/>
          </a:bodyPr>
          <a:lstStyle/>
          <a:p>
            <a:r>
              <a:rPr lang="en-GB" dirty="0">
                <a:hlinkClick r:id="rId6"/>
              </a:rPr>
              <a:t>Communication Skills: Empathetic Listening - Inside Out, 2015</a:t>
            </a:r>
            <a:endParaRPr lang="en-GB" dirty="0"/>
          </a:p>
        </p:txBody>
      </p:sp>
    </p:spTree>
    <p:extLst>
      <p:ext uri="{BB962C8B-B14F-4D97-AF65-F5344CB8AC3E}">
        <p14:creationId xmlns:p14="http://schemas.microsoft.com/office/powerpoint/2010/main" val="188875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8EE9-0884-431D-BA78-007091E1AE12}"/>
              </a:ext>
            </a:extLst>
          </p:cNvPr>
          <p:cNvSpPr>
            <a:spLocks noGrp="1"/>
          </p:cNvSpPr>
          <p:nvPr>
            <p:ph type="title"/>
          </p:nvPr>
        </p:nvSpPr>
        <p:spPr>
          <a:xfrm>
            <a:off x="451168" y="0"/>
            <a:ext cx="5157787" cy="1325563"/>
          </a:xfrm>
        </p:spPr>
        <p:txBody>
          <a:bodyPr/>
          <a:lstStyle/>
          <a:p>
            <a:pPr algn="ctr"/>
            <a:r>
              <a:rPr lang="en-GB" dirty="0">
                <a:latin typeface="+mn-lt"/>
              </a:rPr>
              <a:t>Ice Breaker</a:t>
            </a:r>
          </a:p>
        </p:txBody>
      </p:sp>
      <p:sp>
        <p:nvSpPr>
          <p:cNvPr id="7" name="Title 1">
            <a:extLst>
              <a:ext uri="{FF2B5EF4-FFF2-40B4-BE49-F238E27FC236}">
                <a16:creationId xmlns:a16="http://schemas.microsoft.com/office/drawing/2014/main" id="{B76A5AE9-69E2-4F0A-B785-C75D12848CA9}"/>
              </a:ext>
            </a:extLst>
          </p:cNvPr>
          <p:cNvSpPr txBox="1">
            <a:spLocks/>
          </p:cNvSpPr>
          <p:nvPr/>
        </p:nvSpPr>
        <p:spPr>
          <a:xfrm>
            <a:off x="451168" y="1051560"/>
            <a:ext cx="5157787" cy="45491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D1D1B"/>
                </a:solidFill>
                <a:latin typeface="Montserrat"/>
                <a:ea typeface="+mj-ea"/>
                <a:cs typeface="+mj-cs"/>
              </a:defRPr>
            </a:lvl1pPr>
          </a:lstStyle>
          <a:p>
            <a:pPr algn="ctr"/>
            <a:r>
              <a:rPr lang="en-GB" sz="8000" b="1" dirty="0">
                <a:latin typeface="+mn-lt"/>
              </a:rPr>
              <a:t>How high can you count? </a:t>
            </a:r>
          </a:p>
        </p:txBody>
      </p:sp>
      <p:sp>
        <p:nvSpPr>
          <p:cNvPr id="8" name="Rectangle 7">
            <a:extLst>
              <a:ext uri="{FF2B5EF4-FFF2-40B4-BE49-F238E27FC236}">
                <a16:creationId xmlns:a16="http://schemas.microsoft.com/office/drawing/2014/main" id="{1BFABA12-04CF-44D1-A83D-878A66A98BA5}"/>
              </a:ext>
            </a:extLst>
          </p:cNvPr>
          <p:cNvSpPr/>
          <p:nvPr/>
        </p:nvSpPr>
        <p:spPr>
          <a:xfrm>
            <a:off x="6372860" y="1661616"/>
            <a:ext cx="5570220" cy="2677656"/>
          </a:xfrm>
          <a:prstGeom prst="rect">
            <a:avLst/>
          </a:prstGeom>
        </p:spPr>
        <p:txBody>
          <a:bodyPr wrap="square">
            <a:spAutoFit/>
          </a:bodyPr>
          <a:lstStyle/>
          <a:p>
            <a:pPr algn="ctr"/>
            <a:r>
              <a:rPr lang="en-GB" sz="2800" dirty="0">
                <a:solidFill>
                  <a:schemeClr val="bg1"/>
                </a:solidFill>
                <a:latin typeface="Malgun Gothic" panose="020B0503020000020004" pitchFamily="34" charset="-127"/>
                <a:ea typeface="Malgun Gothic" panose="020B0503020000020004" pitchFamily="34" charset="-127"/>
              </a:rPr>
              <a:t>Between us, how high can we count without duplicating? If we start at 1, can we get to 30? If we say a number at the same time, we go back to the beginning. Let’s try…</a:t>
            </a:r>
          </a:p>
        </p:txBody>
      </p:sp>
    </p:spTree>
    <p:extLst>
      <p:ext uri="{BB962C8B-B14F-4D97-AF65-F5344CB8AC3E}">
        <p14:creationId xmlns:p14="http://schemas.microsoft.com/office/powerpoint/2010/main" val="352696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0C349E-DDB8-429E-9A4A-2B16AE0E2F46}"/>
              </a:ext>
            </a:extLst>
          </p:cNvPr>
          <p:cNvSpPr>
            <a:spLocks noGrp="1"/>
          </p:cNvSpPr>
          <p:nvPr>
            <p:ph type="title"/>
          </p:nvPr>
        </p:nvSpPr>
        <p:spPr>
          <a:xfrm>
            <a:off x="6646228" y="2093119"/>
            <a:ext cx="5157787" cy="1325563"/>
          </a:xfrm>
        </p:spPr>
        <p:txBody>
          <a:bodyPr/>
          <a:lstStyle/>
          <a:p>
            <a:pPr algn="ctr"/>
            <a:r>
              <a:rPr lang="en-GB" b="1" dirty="0">
                <a:solidFill>
                  <a:schemeClr val="bg1"/>
                </a:solidFill>
                <a:latin typeface="+mj-lt"/>
              </a:rPr>
              <a:t>Overview of Training </a:t>
            </a:r>
          </a:p>
        </p:txBody>
      </p:sp>
      <p:sp>
        <p:nvSpPr>
          <p:cNvPr id="7" name="Content Placeholder 6">
            <a:extLst>
              <a:ext uri="{FF2B5EF4-FFF2-40B4-BE49-F238E27FC236}">
                <a16:creationId xmlns:a16="http://schemas.microsoft.com/office/drawing/2014/main" id="{FA7DCFB6-10DE-499D-A0AB-C3A40CADD416}"/>
              </a:ext>
            </a:extLst>
          </p:cNvPr>
          <p:cNvSpPr>
            <a:spLocks noGrp="1"/>
          </p:cNvSpPr>
          <p:nvPr>
            <p:ph sz="half" idx="2"/>
          </p:nvPr>
        </p:nvSpPr>
        <p:spPr>
          <a:xfrm>
            <a:off x="387986" y="297180"/>
            <a:ext cx="5157787" cy="5097780"/>
          </a:xfrm>
        </p:spPr>
        <p:txBody>
          <a:bodyPr>
            <a:normAutofit fontScale="92500" lnSpcReduction="10000"/>
          </a:bodyPr>
          <a:lstStyle/>
          <a:p>
            <a:r>
              <a:rPr lang="en-GB" dirty="0">
                <a:latin typeface="+mn-lt"/>
              </a:rPr>
              <a:t>What is Peer Mentoring?</a:t>
            </a:r>
          </a:p>
          <a:p>
            <a:r>
              <a:rPr lang="en-GB" dirty="0">
                <a:latin typeface="+mn-lt"/>
              </a:rPr>
              <a:t>What skills are needed to be a Peer Mentor?</a:t>
            </a:r>
          </a:p>
          <a:p>
            <a:r>
              <a:rPr lang="en-GB" dirty="0">
                <a:latin typeface="+mn-lt"/>
              </a:rPr>
              <a:t>Views &amp; Beliefs</a:t>
            </a:r>
          </a:p>
          <a:p>
            <a:r>
              <a:rPr lang="en-GB" dirty="0">
                <a:latin typeface="+mn-lt"/>
              </a:rPr>
              <a:t>Communication – Listening, Questioning</a:t>
            </a:r>
          </a:p>
          <a:p>
            <a:r>
              <a:rPr lang="en-GB" dirty="0">
                <a:latin typeface="+mn-lt"/>
              </a:rPr>
              <a:t>Bullying</a:t>
            </a:r>
          </a:p>
          <a:p>
            <a:r>
              <a:rPr lang="en-GB" dirty="0">
                <a:latin typeface="+mn-lt"/>
              </a:rPr>
              <a:t>Self-esteem &amp; Emotional Wellbeing</a:t>
            </a:r>
          </a:p>
          <a:p>
            <a:r>
              <a:rPr lang="en-GB" dirty="0">
                <a:latin typeface="+mn-lt"/>
              </a:rPr>
              <a:t>Confidentiality</a:t>
            </a:r>
          </a:p>
          <a:p>
            <a:r>
              <a:rPr lang="en-GB" dirty="0">
                <a:latin typeface="+mn-lt"/>
              </a:rPr>
              <a:t>Support for Peer Mentors</a:t>
            </a:r>
          </a:p>
          <a:p>
            <a:r>
              <a:rPr lang="en-GB" dirty="0">
                <a:latin typeface="+mn-lt"/>
              </a:rPr>
              <a:t>Next Steps</a:t>
            </a:r>
          </a:p>
          <a:p>
            <a:endParaRPr lang="en-GB" dirty="0"/>
          </a:p>
        </p:txBody>
      </p:sp>
    </p:spTree>
    <p:extLst>
      <p:ext uri="{BB962C8B-B14F-4D97-AF65-F5344CB8AC3E}">
        <p14:creationId xmlns:p14="http://schemas.microsoft.com/office/powerpoint/2010/main" val="154616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021" y="363616"/>
            <a:ext cx="4516130" cy="1325563"/>
          </a:xfrm>
        </p:spPr>
        <p:txBody>
          <a:bodyPr>
            <a:normAutofit/>
          </a:bodyPr>
          <a:lstStyle/>
          <a:p>
            <a:pPr algn="ctr"/>
            <a:r>
              <a:rPr lang="en-GB" sz="4000" b="1" dirty="0">
                <a:solidFill>
                  <a:srgbClr val="18A98A"/>
                </a:solidFill>
                <a:latin typeface="Malgun Gothic" panose="020B0503020000020004" pitchFamily="34" charset="-127"/>
                <a:ea typeface="Malgun Gothic" panose="020B0503020000020004" pitchFamily="34" charset="-127"/>
                <a:cs typeface="Arial" panose="020B0604020202020204" pitchFamily="34" charset="0"/>
              </a:rPr>
              <a:t>What is Peer Mentoring?</a:t>
            </a:r>
          </a:p>
        </p:txBody>
      </p:sp>
      <p:pic>
        <p:nvPicPr>
          <p:cNvPr id="5" name="Picture 4" descr="image of five hands reaching towards speech clouds with images sucg as a lightbulb and star in them">
            <a:extLst>
              <a:ext uri="{FF2B5EF4-FFF2-40B4-BE49-F238E27FC236}">
                <a16:creationId xmlns:a16="http://schemas.microsoft.com/office/drawing/2014/main" id="{4E95070F-3993-4931-B8C6-145350C28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58" y="1490658"/>
            <a:ext cx="5259656" cy="4558011"/>
          </a:xfrm>
          <a:prstGeom prst="rect">
            <a:avLst/>
          </a:prstGeom>
        </p:spPr>
      </p:pic>
      <p:sp>
        <p:nvSpPr>
          <p:cNvPr id="17" name="Title 1">
            <a:extLst>
              <a:ext uri="{FF2B5EF4-FFF2-40B4-BE49-F238E27FC236}">
                <a16:creationId xmlns:a16="http://schemas.microsoft.com/office/drawing/2014/main" id="{51D3A41E-FC9C-44CC-BCA0-5B4BD0BCEC83}"/>
              </a:ext>
              <a:ext uri="{C183D7F6-B498-43B3-948B-1728B52AA6E4}">
                <adec:decorative xmlns:adec="http://schemas.microsoft.com/office/drawing/2017/decorative" val="1"/>
              </a:ext>
            </a:extLst>
          </p:cNvPr>
          <p:cNvSpPr txBox="1">
            <a:spLocks/>
          </p:cNvSpPr>
          <p:nvPr/>
        </p:nvSpPr>
        <p:spPr>
          <a:xfrm>
            <a:off x="6208048" y="696686"/>
            <a:ext cx="5823932" cy="4224941"/>
          </a:xfrm>
          <a:prstGeom prst="rect">
            <a:avLst/>
          </a:prstGeom>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3300" kern="1200">
                <a:solidFill>
                  <a:srgbClr val="1D1D1B"/>
                </a:solidFill>
                <a:latin typeface="Montserrat"/>
                <a:ea typeface="+mj-ea"/>
                <a:cs typeface="+mj-cs"/>
              </a:defRPr>
            </a:lvl1pPr>
          </a:lstStyle>
          <a:p>
            <a:pPr algn="ctr">
              <a:spcAft>
                <a:spcPts val="600"/>
              </a:spcAft>
            </a:pPr>
            <a:r>
              <a:rPr lang="en-GB" sz="3800" dirty="0">
                <a:solidFill>
                  <a:schemeClr val="bg1"/>
                </a:solidFill>
                <a:latin typeface="+mn-lt"/>
              </a:rPr>
              <a:t>Peer Mentoring is a non-judgemental relationship where an individual (mentor) volunteers time to support and encourage another (mentee). </a:t>
            </a:r>
          </a:p>
          <a:p>
            <a:pPr algn="ctr">
              <a:spcAft>
                <a:spcPts val="600"/>
              </a:spcAft>
            </a:pPr>
            <a:endParaRPr lang="en-GB" sz="3800" dirty="0">
              <a:solidFill>
                <a:schemeClr val="bg1"/>
              </a:solidFill>
              <a:latin typeface="+mn-lt"/>
            </a:endParaRPr>
          </a:p>
          <a:p>
            <a:pPr algn="ctr"/>
            <a:r>
              <a:rPr lang="en-GB" sz="3800" dirty="0">
                <a:solidFill>
                  <a:schemeClr val="bg1"/>
                </a:solidFill>
                <a:latin typeface="+mn-lt"/>
              </a:rPr>
              <a:t> Peer mentors provide advice and guidance and act as a positive role model.</a:t>
            </a:r>
          </a:p>
          <a:p>
            <a:pPr algn="ctr"/>
            <a:endParaRPr lang="en-GB" sz="4000" b="1" dirty="0">
              <a:solidFill>
                <a:schemeClr val="bg1"/>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4" name="Content Placeholder 3">
            <a:extLst>
              <a:ext uri="{FF2B5EF4-FFF2-40B4-BE49-F238E27FC236}">
                <a16:creationId xmlns:a16="http://schemas.microsoft.com/office/drawing/2014/main" id="{638EC2D3-8904-4DD3-85C1-4B609D600E63}"/>
              </a:ext>
            </a:extLst>
          </p:cNvPr>
          <p:cNvSpPr>
            <a:spLocks noGrp="1"/>
          </p:cNvSpPr>
          <p:nvPr>
            <p:ph sz="half" idx="2"/>
          </p:nvPr>
        </p:nvSpPr>
        <p:spPr>
          <a:xfrm>
            <a:off x="6368068" y="2056364"/>
            <a:ext cx="5663912" cy="4351338"/>
          </a:xfrm>
        </p:spPr>
        <p:txBody>
          <a:bodyPr/>
          <a:lstStyle/>
          <a:p>
            <a:endParaRPr lang="en-GB" dirty="0"/>
          </a:p>
          <a:p>
            <a:endParaRPr lang="en-GB" dirty="0"/>
          </a:p>
        </p:txBody>
      </p:sp>
    </p:spTree>
    <p:extLst>
      <p:ext uri="{BB962C8B-B14F-4D97-AF65-F5344CB8AC3E}">
        <p14:creationId xmlns:p14="http://schemas.microsoft.com/office/powerpoint/2010/main" val="3925117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85B5-2CCC-4744-A340-6C7AF2404DCF}"/>
              </a:ext>
            </a:extLst>
          </p:cNvPr>
          <p:cNvSpPr txBox="1">
            <a:spLocks noGrp="1"/>
          </p:cNvSpPr>
          <p:nvPr>
            <p:ph type="title" idx="4294967295"/>
          </p:nvPr>
        </p:nvSpPr>
        <p:spPr>
          <a:xfrm>
            <a:off x="404329" y="641350"/>
            <a:ext cx="5314299" cy="7033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1D1D1B"/>
                </a:solidFill>
                <a:latin typeface="Montserra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1D1D1B"/>
                </a:solidFill>
                <a:effectLst/>
                <a:uLnTx/>
                <a:uFillTx/>
                <a:latin typeface="Montserrat"/>
                <a:ea typeface="+mj-ea"/>
                <a:cs typeface="+mj-cs"/>
              </a:rPr>
              <a:t>A Peer Mentor is…</a:t>
            </a:r>
          </a:p>
        </p:txBody>
      </p:sp>
      <p:sp>
        <p:nvSpPr>
          <p:cNvPr id="3" name="Title 1">
            <a:extLst>
              <a:ext uri="{FF2B5EF4-FFF2-40B4-BE49-F238E27FC236}">
                <a16:creationId xmlns:a16="http://schemas.microsoft.com/office/drawing/2014/main" id="{9848D7A2-FE69-49E7-8E59-8277361A3D30}"/>
              </a:ext>
            </a:extLst>
          </p:cNvPr>
          <p:cNvSpPr txBox="1">
            <a:spLocks/>
          </p:cNvSpPr>
          <p:nvPr/>
        </p:nvSpPr>
        <p:spPr>
          <a:xfrm>
            <a:off x="696686" y="1777163"/>
            <a:ext cx="5138057" cy="3303674"/>
          </a:xfrm>
          <a:prstGeom prst="rect">
            <a:avLst/>
          </a:prstGeom>
        </p:spPr>
        <p:txBody>
          <a:bodyPr vert="horz" lIns="91440" tIns="45720" rIns="91440" bIns="45720" rtlCol="0">
            <a:normAutofit/>
          </a:bodyPr>
          <a:lstStyle>
            <a:lvl1pPr algn="l" defTabSz="685800" rtl="0" eaLnBrk="1" latinLnBrk="0" hangingPunct="1">
              <a:lnSpc>
                <a:spcPct val="90000"/>
              </a:lnSpc>
              <a:spcBef>
                <a:spcPct val="0"/>
              </a:spcBef>
              <a:buNone/>
              <a:defRPr sz="3300" kern="1200">
                <a:solidFill>
                  <a:srgbClr val="1D1D1B"/>
                </a:solidFill>
                <a:latin typeface="Montserrat"/>
                <a:ea typeface="+mj-ea"/>
                <a:cs typeface="+mj-cs"/>
              </a:defRPr>
            </a:lvl1pPr>
          </a:lstStyle>
          <a:p>
            <a:pPr marL="457200" indent="-457200">
              <a:buFont typeface="Arial" panose="020B0604020202020204" pitchFamily="34" charset="0"/>
              <a:buChar char="•"/>
            </a:pPr>
            <a:r>
              <a:rPr lang="en-GB" sz="3200" dirty="0">
                <a:latin typeface="+mn-lt"/>
              </a:rPr>
              <a:t>A good listener</a:t>
            </a:r>
          </a:p>
          <a:p>
            <a:pPr marL="457200" indent="-457200">
              <a:buFont typeface="Arial" panose="020B0604020202020204" pitchFamily="34" charset="0"/>
              <a:buChar char="•"/>
            </a:pPr>
            <a:r>
              <a:rPr lang="en-GB" sz="3200" dirty="0">
                <a:latin typeface="+mn-lt"/>
              </a:rPr>
              <a:t>A good communicator</a:t>
            </a:r>
          </a:p>
          <a:p>
            <a:pPr marL="457200" indent="-457200">
              <a:buFont typeface="Arial" panose="020B0604020202020204" pitchFamily="34" charset="0"/>
              <a:buChar char="•"/>
            </a:pPr>
            <a:r>
              <a:rPr lang="en-GB" sz="3200" dirty="0">
                <a:latin typeface="+mn-lt"/>
              </a:rPr>
              <a:t>A positive role model</a:t>
            </a:r>
          </a:p>
          <a:p>
            <a:pPr marL="457200" indent="-457200">
              <a:buFont typeface="Arial" panose="020B0604020202020204" pitchFamily="34" charset="0"/>
              <a:buChar char="•"/>
            </a:pPr>
            <a:r>
              <a:rPr lang="en-GB" sz="3200" dirty="0">
                <a:latin typeface="+mn-lt"/>
              </a:rPr>
              <a:t>Advises others</a:t>
            </a:r>
          </a:p>
          <a:p>
            <a:pPr marL="457200" indent="-457200">
              <a:buFont typeface="Arial" panose="020B0604020202020204" pitchFamily="34" charset="0"/>
              <a:buChar char="•"/>
            </a:pPr>
            <a:r>
              <a:rPr lang="en-GB" sz="3200" dirty="0">
                <a:latin typeface="+mn-lt"/>
              </a:rPr>
              <a:t>Offers support</a:t>
            </a:r>
          </a:p>
          <a:p>
            <a:pPr algn="ctr">
              <a:spcAft>
                <a:spcPts val="600"/>
              </a:spcAft>
            </a:pPr>
            <a:endParaRPr lang="en-GB" sz="3600" dirty="0">
              <a:effectLst/>
              <a:latin typeface="+mn-lt"/>
              <a:ea typeface="+mn-ea"/>
              <a:cs typeface="+mn-cs"/>
            </a:endParaRPr>
          </a:p>
          <a:p>
            <a:pPr algn="ctr">
              <a:spcAft>
                <a:spcPts val="600"/>
              </a:spcAft>
            </a:pPr>
            <a:endParaRPr lang="en-GB" sz="3600" dirty="0">
              <a:latin typeface="+mn-lt"/>
              <a:ea typeface="+mn-ea"/>
              <a:cs typeface="+mn-cs"/>
            </a:endParaRPr>
          </a:p>
          <a:p>
            <a:pPr algn="ctr">
              <a:spcAft>
                <a:spcPts val="600"/>
              </a:spcAft>
            </a:pPr>
            <a:endParaRPr lang="en-GB" sz="3600" dirty="0">
              <a:effectLst/>
              <a:latin typeface="+mn-lt"/>
              <a:ea typeface="+mn-ea"/>
              <a:cs typeface="+mn-cs"/>
            </a:endParaRPr>
          </a:p>
          <a:p>
            <a:pPr indent="-171450" algn="ctr">
              <a:spcAft>
                <a:spcPts val="600"/>
              </a:spcAft>
              <a:buFont typeface="Arial" panose="020B0604020202020204" pitchFamily="34" charset="0"/>
              <a:buChar char="•"/>
            </a:pPr>
            <a:endParaRPr lang="en-GB" sz="3600" b="1" dirty="0">
              <a:ea typeface="+mn-ea"/>
              <a:cs typeface="+mn-cs"/>
            </a:endParaRPr>
          </a:p>
          <a:p>
            <a:pPr indent="-171450" algn="ctr">
              <a:spcAft>
                <a:spcPts val="600"/>
              </a:spcAft>
              <a:buFont typeface="Arial" panose="020B0604020202020204" pitchFamily="34" charset="0"/>
              <a:buChar char="•"/>
            </a:pPr>
            <a:endParaRPr lang="en-GB" sz="3600" b="1" dirty="0">
              <a:ea typeface="+mn-ea"/>
              <a:cs typeface="+mn-cs"/>
            </a:endParaRPr>
          </a:p>
        </p:txBody>
      </p:sp>
      <p:pic>
        <p:nvPicPr>
          <p:cNvPr id="2050" name="Picture 2" descr="Home [invotech.co.za]">
            <a:extLst>
              <a:ext uri="{FF2B5EF4-FFF2-40B4-BE49-F238E27FC236}">
                <a16:creationId xmlns:a16="http://schemas.microsoft.com/office/drawing/2014/main" id="{08960EF3-47DF-DCF8-BE9C-AE0455C88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170" y="64135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32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4C854F-82E8-438B-AA98-738DCF13E61B}"/>
              </a:ext>
            </a:extLst>
          </p:cNvPr>
          <p:cNvSpPr>
            <a:spLocks noGrp="1"/>
          </p:cNvSpPr>
          <p:nvPr>
            <p:ph type="title"/>
          </p:nvPr>
        </p:nvSpPr>
        <p:spPr>
          <a:xfrm>
            <a:off x="6096000" y="2325311"/>
            <a:ext cx="6096000" cy="1325563"/>
          </a:xfrm>
        </p:spPr>
        <p:txBody>
          <a:bodyPr vert="horz" lIns="91440" tIns="45720" rIns="91440" bIns="45720" rtlCol="0" anchor="b">
            <a:normAutofit/>
          </a:bodyPr>
          <a:lstStyle/>
          <a:p>
            <a:pPr algn="ctr"/>
            <a:r>
              <a:rPr lang="en-GB" sz="3600" b="1" dirty="0">
                <a:solidFill>
                  <a:schemeClr val="bg1"/>
                </a:solidFill>
                <a:latin typeface="+mn-lt"/>
              </a:rPr>
              <a:t>What skills and qualities are needed? </a:t>
            </a:r>
          </a:p>
        </p:txBody>
      </p:sp>
      <p:sp>
        <p:nvSpPr>
          <p:cNvPr id="3" name="Speech Bubble: Rectangle with Corners Rounded 2">
            <a:extLst>
              <a:ext uri="{FF2B5EF4-FFF2-40B4-BE49-F238E27FC236}">
                <a16:creationId xmlns:a16="http://schemas.microsoft.com/office/drawing/2014/main" id="{C4928D51-627A-4E5D-BF51-7956B3C35E31}"/>
              </a:ext>
            </a:extLst>
          </p:cNvPr>
          <p:cNvSpPr/>
          <p:nvPr/>
        </p:nvSpPr>
        <p:spPr>
          <a:xfrm>
            <a:off x="388619" y="435646"/>
            <a:ext cx="5360533" cy="1139686"/>
          </a:xfrm>
          <a:prstGeom prst="wedgeRoundRectCallout">
            <a:avLst>
              <a:gd name="adj1" fmla="val -39311"/>
              <a:gd name="adj2" fmla="val 79107"/>
              <a:gd name="adj3" fmla="val 16667"/>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algun Gothic" panose="020B0503020000020004" pitchFamily="34" charset="-127"/>
                <a:ea typeface="Malgun Gothic" panose="020B0503020000020004" pitchFamily="34" charset="-127"/>
              </a:rPr>
              <a:t>What skills do you think you need to be a good Peer Mentor? </a:t>
            </a:r>
          </a:p>
        </p:txBody>
      </p:sp>
      <p:sp>
        <p:nvSpPr>
          <p:cNvPr id="4" name="Speech Bubble: Rectangle with Corners Rounded 3">
            <a:extLst>
              <a:ext uri="{FF2B5EF4-FFF2-40B4-BE49-F238E27FC236}">
                <a16:creationId xmlns:a16="http://schemas.microsoft.com/office/drawing/2014/main" id="{40A475F4-8FC1-402B-89B6-4E480AE7D5A0}"/>
              </a:ext>
            </a:extLst>
          </p:cNvPr>
          <p:cNvSpPr/>
          <p:nvPr/>
        </p:nvSpPr>
        <p:spPr>
          <a:xfrm>
            <a:off x="388620" y="2209801"/>
            <a:ext cx="5360532" cy="1139686"/>
          </a:xfrm>
          <a:prstGeom prst="wedgeRoundRectCallout">
            <a:avLst>
              <a:gd name="adj1" fmla="val 39370"/>
              <a:gd name="adj2" fmla="val 70880"/>
              <a:gd name="adj3" fmla="val 16667"/>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algun Gothic" panose="020B0503020000020004" pitchFamily="34" charset="-127"/>
                <a:ea typeface="Malgun Gothic" panose="020B0503020000020004" pitchFamily="34" charset="-127"/>
              </a:rPr>
              <a:t>What qualities do you think you need to be a good Peer Mentor? </a:t>
            </a:r>
          </a:p>
        </p:txBody>
      </p:sp>
      <p:sp>
        <p:nvSpPr>
          <p:cNvPr id="5" name="Speech Bubble: Rectangle with Corners Rounded 4">
            <a:extLst>
              <a:ext uri="{FF2B5EF4-FFF2-40B4-BE49-F238E27FC236}">
                <a16:creationId xmlns:a16="http://schemas.microsoft.com/office/drawing/2014/main" id="{654B06FF-881F-4C56-B620-948DC2A06FEB}"/>
              </a:ext>
            </a:extLst>
          </p:cNvPr>
          <p:cNvSpPr/>
          <p:nvPr/>
        </p:nvSpPr>
        <p:spPr>
          <a:xfrm>
            <a:off x="388619" y="3983956"/>
            <a:ext cx="5360533" cy="1139686"/>
          </a:xfrm>
          <a:prstGeom prst="wedgeRoundRectCallout">
            <a:avLst>
              <a:gd name="adj1" fmla="val -40609"/>
              <a:gd name="adj2" fmla="val 74894"/>
              <a:gd name="adj3" fmla="val 16667"/>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algun Gothic" panose="020B0503020000020004" pitchFamily="34" charset="-127"/>
                <a:ea typeface="Malgun Gothic" panose="020B0503020000020004" pitchFamily="34" charset="-127"/>
              </a:rPr>
              <a:t>What impact do you think a peer mentor would have on someone else? </a:t>
            </a:r>
          </a:p>
        </p:txBody>
      </p:sp>
    </p:spTree>
    <p:extLst>
      <p:ext uri="{BB962C8B-B14F-4D97-AF65-F5344CB8AC3E}">
        <p14:creationId xmlns:p14="http://schemas.microsoft.com/office/powerpoint/2010/main" val="1557361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70" y="-14299"/>
            <a:ext cx="5983129" cy="1325563"/>
          </a:xfrm>
        </p:spPr>
        <p:txBody>
          <a:bodyPr vert="horz" lIns="91440" tIns="45720" rIns="91440" bIns="45720" rtlCol="0" anchor="ctr">
            <a:normAutofit/>
          </a:bodyPr>
          <a:lstStyle/>
          <a:p>
            <a:pPr algn="ctr"/>
            <a:r>
              <a:rPr lang="en-GB" sz="3600" b="1" dirty="0">
                <a:latin typeface="Malgun Gothic" panose="020B0503020000020004" pitchFamily="34" charset="-127"/>
                <a:ea typeface="Malgun Gothic" panose="020B0503020000020004" pitchFamily="34" charset="-127"/>
              </a:rPr>
              <a:t>Peer Mentor </a:t>
            </a:r>
            <a:br>
              <a:rPr lang="en-GB" sz="3600" b="1" dirty="0">
                <a:latin typeface="Malgun Gothic" panose="020B0503020000020004" pitchFamily="34" charset="-127"/>
                <a:ea typeface="Malgun Gothic" panose="020B0503020000020004" pitchFamily="34" charset="-127"/>
              </a:rPr>
            </a:br>
            <a:r>
              <a:rPr lang="en-GB" sz="3600" b="1" dirty="0">
                <a:latin typeface="Malgun Gothic" panose="020B0503020000020004" pitchFamily="34" charset="-127"/>
                <a:ea typeface="Malgun Gothic" panose="020B0503020000020004" pitchFamily="34" charset="-127"/>
              </a:rPr>
              <a:t>Job Description</a:t>
            </a:r>
          </a:p>
        </p:txBody>
      </p:sp>
      <p:sp>
        <p:nvSpPr>
          <p:cNvPr id="6" name="TextBox 5">
            <a:extLst>
              <a:ext uri="{FF2B5EF4-FFF2-40B4-BE49-F238E27FC236}">
                <a16:creationId xmlns:a16="http://schemas.microsoft.com/office/drawing/2014/main" id="{B8075705-2BF1-4A67-AFE0-4502FB2174F9}"/>
              </a:ext>
            </a:extLst>
          </p:cNvPr>
          <p:cNvSpPr txBox="1"/>
          <p:nvPr/>
        </p:nvSpPr>
        <p:spPr>
          <a:xfrm>
            <a:off x="117683" y="1443841"/>
            <a:ext cx="5635418" cy="3970318"/>
          </a:xfrm>
          <a:prstGeom prst="rect">
            <a:avLst/>
          </a:prstGeom>
          <a:noFill/>
        </p:spPr>
        <p:txBody>
          <a:bodyPr wrap="square">
            <a:spAutoFit/>
          </a:bodyPr>
          <a:lstStyle/>
          <a:p>
            <a:pPr marL="285750" indent="-285750">
              <a:buFont typeface="Arial" panose="020B0604020202020204" pitchFamily="34" charset="0"/>
              <a:buChar char="•"/>
            </a:pPr>
            <a:r>
              <a:rPr lang="en-GB" sz="2800" dirty="0">
                <a:latin typeface="Malgun Gothic" panose="020B0503020000020004" pitchFamily="34" charset="-127"/>
                <a:ea typeface="Malgun Gothic" panose="020B0503020000020004" pitchFamily="34" charset="-127"/>
              </a:rPr>
              <a:t>To help others </a:t>
            </a:r>
          </a:p>
          <a:p>
            <a:pPr marL="285750" indent="-285750">
              <a:buFont typeface="Arial" panose="020B0604020202020204" pitchFamily="34" charset="0"/>
              <a:buChar char="•"/>
            </a:pPr>
            <a:r>
              <a:rPr lang="en-GB" sz="2800" dirty="0">
                <a:latin typeface="Malgun Gothic" panose="020B0503020000020004" pitchFamily="34" charset="-127"/>
                <a:ea typeface="Malgun Gothic" panose="020B0503020000020004" pitchFamily="34" charset="-127"/>
              </a:rPr>
              <a:t>To advise others </a:t>
            </a:r>
          </a:p>
          <a:p>
            <a:pPr marL="285750" indent="-285750">
              <a:buFont typeface="Arial" panose="020B0604020202020204" pitchFamily="34" charset="0"/>
              <a:buChar char="•"/>
            </a:pPr>
            <a:r>
              <a:rPr lang="en-GB" sz="2800" dirty="0">
                <a:latin typeface="Malgun Gothic" panose="020B0503020000020004" pitchFamily="34" charset="-127"/>
                <a:ea typeface="Malgun Gothic" panose="020B0503020000020004" pitchFamily="34" charset="-127"/>
              </a:rPr>
              <a:t>To be kind and caring </a:t>
            </a:r>
          </a:p>
          <a:p>
            <a:pPr marL="285750" indent="-285750">
              <a:buFont typeface="Arial" panose="020B0604020202020204" pitchFamily="34" charset="0"/>
              <a:buChar char="•"/>
            </a:pPr>
            <a:r>
              <a:rPr lang="en-GB" sz="2800" dirty="0">
                <a:latin typeface="Malgun Gothic" panose="020B0503020000020004" pitchFamily="34" charset="-127"/>
                <a:ea typeface="Malgun Gothic" panose="020B0503020000020004" pitchFamily="34" charset="-127"/>
              </a:rPr>
              <a:t>To encourage others to participate in games </a:t>
            </a:r>
          </a:p>
          <a:p>
            <a:pPr marL="285750" indent="-285750">
              <a:buFont typeface="Arial" panose="020B0604020202020204" pitchFamily="34" charset="0"/>
              <a:buChar char="•"/>
            </a:pPr>
            <a:r>
              <a:rPr lang="en-GB" sz="2800" dirty="0">
                <a:latin typeface="Malgun Gothic" panose="020B0503020000020004" pitchFamily="34" charset="-127"/>
                <a:ea typeface="Malgun Gothic" panose="020B0503020000020004" pitchFamily="34" charset="-127"/>
              </a:rPr>
              <a:t>To listen to others and communicate properly </a:t>
            </a:r>
          </a:p>
          <a:p>
            <a:pPr marL="285750" indent="-285750">
              <a:buFont typeface="Arial" panose="020B0604020202020204" pitchFamily="34" charset="0"/>
              <a:buChar char="•"/>
            </a:pPr>
            <a:r>
              <a:rPr lang="en-GB" sz="2800" dirty="0">
                <a:latin typeface="Malgun Gothic" panose="020B0503020000020004" pitchFamily="34" charset="-127"/>
                <a:ea typeface="Malgun Gothic" panose="020B0503020000020004" pitchFamily="34" charset="-127"/>
              </a:rPr>
              <a:t>To be a good role model </a:t>
            </a:r>
          </a:p>
          <a:p>
            <a:pPr marL="285750" indent="-285750">
              <a:buFont typeface="Arial" panose="020B0604020202020204" pitchFamily="34" charset="0"/>
              <a:buChar char="•"/>
            </a:pPr>
            <a:r>
              <a:rPr lang="en-GB" sz="2800" dirty="0">
                <a:latin typeface="Malgun Gothic" panose="020B0503020000020004" pitchFamily="34" charset="-127"/>
                <a:ea typeface="Malgun Gothic" panose="020B0503020000020004" pitchFamily="34" charset="-127"/>
              </a:rPr>
              <a:t>To have fun!</a:t>
            </a:r>
          </a:p>
        </p:txBody>
      </p:sp>
      <p:sp>
        <p:nvSpPr>
          <p:cNvPr id="3" name="Title 1">
            <a:extLst>
              <a:ext uri="{FF2B5EF4-FFF2-40B4-BE49-F238E27FC236}">
                <a16:creationId xmlns:a16="http://schemas.microsoft.com/office/drawing/2014/main" id="{10AC5D82-EA88-17A0-AAB3-9D63F6C9C461}"/>
              </a:ext>
            </a:extLst>
          </p:cNvPr>
          <p:cNvSpPr txBox="1">
            <a:spLocks/>
          </p:cNvSpPr>
          <p:nvPr/>
        </p:nvSpPr>
        <p:spPr>
          <a:xfrm>
            <a:off x="6324601" y="2408237"/>
            <a:ext cx="56402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D1D1B"/>
                </a:solidFill>
                <a:latin typeface="Montserrat"/>
                <a:ea typeface="+mj-ea"/>
                <a:cs typeface="+mj-cs"/>
              </a:defRPr>
            </a:lvl1pPr>
          </a:lstStyle>
          <a:p>
            <a:pPr algn="ctr"/>
            <a:r>
              <a:rPr lang="en-GB" sz="3600" b="1" dirty="0">
                <a:latin typeface="Malgun Gothic" panose="020B0503020000020004" pitchFamily="34" charset="-127"/>
                <a:ea typeface="Malgun Gothic" panose="020B0503020000020004" pitchFamily="34" charset="-127"/>
              </a:rPr>
              <a:t>What else do you think?</a:t>
            </a:r>
          </a:p>
        </p:txBody>
      </p:sp>
    </p:spTree>
    <p:extLst>
      <p:ext uri="{BB962C8B-B14F-4D97-AF65-F5344CB8AC3E}">
        <p14:creationId xmlns:p14="http://schemas.microsoft.com/office/powerpoint/2010/main" val="3684160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DD5D00F-1D86-44A7-8A87-6B2ECA09685D}"/>
              </a:ext>
              <a:ext uri="{C183D7F6-B498-43B3-948B-1728B52AA6E4}">
                <adec:decorative xmlns:adec="http://schemas.microsoft.com/office/drawing/2017/decorative" val="1"/>
              </a:ext>
            </a:extLst>
          </p:cNvPr>
          <p:cNvSpPr txBox="1">
            <a:spLocks/>
          </p:cNvSpPr>
          <p:nvPr/>
        </p:nvSpPr>
        <p:spPr>
          <a:xfrm>
            <a:off x="1094272" y="1253331"/>
            <a:ext cx="38862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1D1B"/>
                </a:solidFill>
                <a:latin typeface="Montserra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1D1B"/>
                </a:solidFill>
                <a:latin typeface="Montserra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D1B"/>
                </a:solidFill>
                <a:latin typeface="Montserra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6600" b="1" dirty="0">
                <a:latin typeface="Malgun Gothic" panose="020B0503020000020004" pitchFamily="34" charset="-127"/>
                <a:ea typeface="Malgun Gothic" panose="020B0503020000020004" pitchFamily="34" charset="-127"/>
              </a:rPr>
              <a:t>Views </a:t>
            </a:r>
          </a:p>
          <a:p>
            <a:pPr marL="0" indent="0" algn="ctr">
              <a:buFont typeface="Arial" panose="020B0604020202020204" pitchFamily="34" charset="0"/>
              <a:buNone/>
            </a:pPr>
            <a:r>
              <a:rPr lang="en-US" sz="6600" b="1" dirty="0">
                <a:latin typeface="Malgun Gothic" panose="020B0503020000020004" pitchFamily="34" charset="-127"/>
                <a:ea typeface="Malgun Gothic" panose="020B0503020000020004" pitchFamily="34" charset="-127"/>
              </a:rPr>
              <a:t>&amp; Opinions</a:t>
            </a:r>
          </a:p>
        </p:txBody>
      </p:sp>
      <p:sp>
        <p:nvSpPr>
          <p:cNvPr id="6" name="Content Placeholder 2">
            <a:extLst>
              <a:ext uri="{FF2B5EF4-FFF2-40B4-BE49-F238E27FC236}">
                <a16:creationId xmlns:a16="http://schemas.microsoft.com/office/drawing/2014/main" id="{3E3B5207-6ECF-482E-980C-0D6665E1C03E}"/>
              </a:ext>
            </a:extLst>
          </p:cNvPr>
          <p:cNvSpPr>
            <a:spLocks noGrp="1"/>
          </p:cNvSpPr>
          <p:nvPr>
            <p:ph sz="half" idx="2"/>
          </p:nvPr>
        </p:nvSpPr>
        <p:spPr>
          <a:xfrm>
            <a:off x="6214110" y="434341"/>
            <a:ext cx="5886450" cy="4892040"/>
          </a:xfrm>
        </p:spPr>
        <p:txBody>
          <a:bodyPr>
            <a:normAutofit lnSpcReduction="10000"/>
          </a:bodyPr>
          <a:lstStyle/>
          <a:p>
            <a:pPr marL="0" indent="0" algn="ctr">
              <a:buNone/>
            </a:pPr>
            <a:r>
              <a:rPr lang="en-GB" sz="3200" dirty="0">
                <a:latin typeface="+mj-lt"/>
                <a:ea typeface="Malgun Gothic" panose="020B0503020000020004" pitchFamily="34" charset="-127"/>
                <a:cs typeface="Aharoni" panose="02010803020104030203" pitchFamily="2" charset="-79"/>
              </a:rPr>
              <a:t>Despite our different backgrounds, it is very important that we put in our absolute best to try and see from other peoples’ perspectives. The more you learn about others, the more you will feel able to support other people. Your experience in these discussions will help you to support others in similar situations in the future.</a:t>
            </a:r>
            <a:endParaRPr lang="en-GB" sz="3200" dirty="0">
              <a:latin typeface="+mj-lt"/>
            </a:endParaRPr>
          </a:p>
        </p:txBody>
      </p:sp>
    </p:spTree>
    <p:extLst>
      <p:ext uri="{BB962C8B-B14F-4D97-AF65-F5344CB8AC3E}">
        <p14:creationId xmlns:p14="http://schemas.microsoft.com/office/powerpoint/2010/main" val="117887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07DB9-A802-4907-B8D6-8CAE3D1B9187}"/>
              </a:ext>
            </a:extLst>
          </p:cNvPr>
          <p:cNvSpPr>
            <a:spLocks noGrp="1"/>
          </p:cNvSpPr>
          <p:nvPr>
            <p:ph type="title" idx="4294967295"/>
          </p:nvPr>
        </p:nvSpPr>
        <p:spPr>
          <a:xfrm>
            <a:off x="2623003" y="-408674"/>
            <a:ext cx="10515600" cy="1325563"/>
          </a:xfrm>
        </p:spPr>
        <p:txBody>
          <a:bodyPr vert="horz" lIns="91440" tIns="45720" rIns="91440" bIns="45720" rtlCol="0" anchor="b">
            <a:normAutofit/>
          </a:bodyPr>
          <a:lstStyle/>
          <a:p>
            <a:r>
              <a:rPr lang="en-GB" b="1" dirty="0">
                <a:latin typeface="+mj-lt"/>
              </a:rPr>
              <a:t>What’s important to you? </a:t>
            </a:r>
          </a:p>
        </p:txBody>
      </p:sp>
      <p:sp>
        <p:nvSpPr>
          <p:cNvPr id="2" name="Subtitle 2">
            <a:extLst>
              <a:ext uri="{FF2B5EF4-FFF2-40B4-BE49-F238E27FC236}">
                <a16:creationId xmlns:a16="http://schemas.microsoft.com/office/drawing/2014/main" id="{5FA875F8-0D6F-4600-934A-4C00ACA88656}"/>
              </a:ext>
            </a:extLst>
          </p:cNvPr>
          <p:cNvSpPr txBox="1">
            <a:spLocks/>
          </p:cNvSpPr>
          <p:nvPr/>
        </p:nvSpPr>
        <p:spPr>
          <a:xfrm>
            <a:off x="462470" y="897496"/>
            <a:ext cx="11729530" cy="27634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1D1B"/>
                </a:solidFill>
                <a:latin typeface="Montserra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1D1B"/>
                </a:solidFill>
                <a:latin typeface="Montserra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D1B"/>
                </a:solidFill>
                <a:latin typeface="Montserra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600" dirty="0">
                <a:latin typeface="Malgun Gothic" panose="020B0503020000020004" pitchFamily="34" charset="-127"/>
                <a:ea typeface="Malgun Gothic" panose="020B0503020000020004" pitchFamily="34" charset="-127"/>
              </a:rPr>
              <a:t>Looking below, choose 4 things you consider to be important to you: </a:t>
            </a:r>
          </a:p>
        </p:txBody>
      </p:sp>
      <p:sp>
        <p:nvSpPr>
          <p:cNvPr id="21" name="Rectangle 20">
            <a:extLst>
              <a:ext uri="{FF2B5EF4-FFF2-40B4-BE49-F238E27FC236}">
                <a16:creationId xmlns:a16="http://schemas.microsoft.com/office/drawing/2014/main" id="{8FE63A74-7336-4020-87DA-5DEBC493179C}"/>
              </a:ext>
            </a:extLst>
          </p:cNvPr>
          <p:cNvSpPr/>
          <p:nvPr/>
        </p:nvSpPr>
        <p:spPr>
          <a:xfrm>
            <a:off x="564416" y="2826968"/>
            <a:ext cx="1075936"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Success</a:t>
            </a:r>
            <a:endParaRPr lang="en-GB" sz="2000" dirty="0"/>
          </a:p>
        </p:txBody>
      </p:sp>
      <p:sp>
        <p:nvSpPr>
          <p:cNvPr id="15" name="Rectangle 14">
            <a:extLst>
              <a:ext uri="{FF2B5EF4-FFF2-40B4-BE49-F238E27FC236}">
                <a16:creationId xmlns:a16="http://schemas.microsoft.com/office/drawing/2014/main" id="{DC096802-E22C-4633-8FDD-DDC0E3F034DA}"/>
              </a:ext>
            </a:extLst>
          </p:cNvPr>
          <p:cNvSpPr/>
          <p:nvPr/>
        </p:nvSpPr>
        <p:spPr>
          <a:xfrm>
            <a:off x="217831" y="2189456"/>
            <a:ext cx="2521844"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Getting a good job </a:t>
            </a:r>
          </a:p>
        </p:txBody>
      </p:sp>
      <p:sp>
        <p:nvSpPr>
          <p:cNvPr id="11" name="Rectangle 10">
            <a:extLst>
              <a:ext uri="{FF2B5EF4-FFF2-40B4-BE49-F238E27FC236}">
                <a16:creationId xmlns:a16="http://schemas.microsoft.com/office/drawing/2014/main" id="{EAC1C8FC-1FFD-4E78-85DC-B8FBB41BC963}"/>
              </a:ext>
            </a:extLst>
          </p:cNvPr>
          <p:cNvSpPr/>
          <p:nvPr/>
        </p:nvSpPr>
        <p:spPr>
          <a:xfrm>
            <a:off x="1505686" y="3273474"/>
            <a:ext cx="2818913"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Being part of a group </a:t>
            </a:r>
          </a:p>
        </p:txBody>
      </p:sp>
      <p:sp>
        <p:nvSpPr>
          <p:cNvPr id="19" name="Rectangle 18">
            <a:extLst>
              <a:ext uri="{FF2B5EF4-FFF2-40B4-BE49-F238E27FC236}">
                <a16:creationId xmlns:a16="http://schemas.microsoft.com/office/drawing/2014/main" id="{83E6B64F-0BA4-49F7-A03B-68303819D4C6}"/>
              </a:ext>
            </a:extLst>
          </p:cNvPr>
          <p:cNvSpPr/>
          <p:nvPr/>
        </p:nvSpPr>
        <p:spPr>
          <a:xfrm>
            <a:off x="956550" y="4008633"/>
            <a:ext cx="1236044"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Rewards </a:t>
            </a:r>
          </a:p>
        </p:txBody>
      </p:sp>
      <p:sp>
        <p:nvSpPr>
          <p:cNvPr id="7" name="Rectangle 6">
            <a:extLst>
              <a:ext uri="{FF2B5EF4-FFF2-40B4-BE49-F238E27FC236}">
                <a16:creationId xmlns:a16="http://schemas.microsoft.com/office/drawing/2014/main" id="{877DA749-2B7D-424E-9561-7024C7A92D75}"/>
              </a:ext>
            </a:extLst>
          </p:cNvPr>
          <p:cNvSpPr/>
          <p:nvPr/>
        </p:nvSpPr>
        <p:spPr>
          <a:xfrm>
            <a:off x="348820" y="4942670"/>
            <a:ext cx="1843774"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Qualifications </a:t>
            </a:r>
          </a:p>
        </p:txBody>
      </p:sp>
      <p:sp>
        <p:nvSpPr>
          <p:cNvPr id="13" name="Rectangle 12">
            <a:extLst>
              <a:ext uri="{FF2B5EF4-FFF2-40B4-BE49-F238E27FC236}">
                <a16:creationId xmlns:a16="http://schemas.microsoft.com/office/drawing/2014/main" id="{179EB9D2-24E0-425C-A942-F101652F22FD}"/>
              </a:ext>
            </a:extLst>
          </p:cNvPr>
          <p:cNvSpPr/>
          <p:nvPr/>
        </p:nvSpPr>
        <p:spPr>
          <a:xfrm>
            <a:off x="2641923" y="5160105"/>
            <a:ext cx="1238994"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Pleasure </a:t>
            </a:r>
          </a:p>
        </p:txBody>
      </p:sp>
      <p:sp>
        <p:nvSpPr>
          <p:cNvPr id="16" name="Rectangle 15">
            <a:extLst>
              <a:ext uri="{FF2B5EF4-FFF2-40B4-BE49-F238E27FC236}">
                <a16:creationId xmlns:a16="http://schemas.microsoft.com/office/drawing/2014/main" id="{20A4C64C-7D61-4311-962C-D4F316183BE2}"/>
              </a:ext>
            </a:extLst>
          </p:cNvPr>
          <p:cNvSpPr/>
          <p:nvPr/>
        </p:nvSpPr>
        <p:spPr>
          <a:xfrm>
            <a:off x="5703894" y="2548976"/>
            <a:ext cx="2559868"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A nice environment </a:t>
            </a:r>
          </a:p>
        </p:txBody>
      </p:sp>
      <p:sp>
        <p:nvSpPr>
          <p:cNvPr id="9" name="Rectangle 8">
            <a:extLst>
              <a:ext uri="{FF2B5EF4-FFF2-40B4-BE49-F238E27FC236}">
                <a16:creationId xmlns:a16="http://schemas.microsoft.com/office/drawing/2014/main" id="{A3847DDC-DAAF-41ED-81F6-89F0F0DB51B8}"/>
              </a:ext>
            </a:extLst>
          </p:cNvPr>
          <p:cNvSpPr/>
          <p:nvPr/>
        </p:nvSpPr>
        <p:spPr>
          <a:xfrm>
            <a:off x="3064020" y="2563123"/>
            <a:ext cx="2061783"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Making Friends </a:t>
            </a:r>
          </a:p>
        </p:txBody>
      </p:sp>
      <p:sp>
        <p:nvSpPr>
          <p:cNvPr id="4" name="TextBox 3">
            <a:extLst>
              <a:ext uri="{FF2B5EF4-FFF2-40B4-BE49-F238E27FC236}">
                <a16:creationId xmlns:a16="http://schemas.microsoft.com/office/drawing/2014/main" id="{69ACCC5F-6E74-4DC3-80DE-C60DB87FE08E}"/>
              </a:ext>
            </a:extLst>
          </p:cNvPr>
          <p:cNvSpPr txBox="1"/>
          <p:nvPr/>
        </p:nvSpPr>
        <p:spPr>
          <a:xfrm>
            <a:off x="3113187" y="4466291"/>
            <a:ext cx="3596122" cy="400110"/>
          </a:xfrm>
          <a:prstGeom prst="rect">
            <a:avLst/>
          </a:prstGeom>
          <a:noFill/>
        </p:spPr>
        <p:txBody>
          <a:bodyPr wrap="square" rtlCol="0">
            <a:spAutoFit/>
          </a:bodyPr>
          <a:lstStyle/>
          <a:p>
            <a:r>
              <a:rPr lang="en-GB" sz="2000" dirty="0">
                <a:latin typeface="Malgun Gothic" panose="020B0503020000020004" pitchFamily="34" charset="-127"/>
                <a:ea typeface="Malgun Gothic" panose="020B0503020000020004" pitchFamily="34" charset="-127"/>
              </a:rPr>
              <a:t> Being important </a:t>
            </a:r>
          </a:p>
        </p:txBody>
      </p:sp>
      <p:sp>
        <p:nvSpPr>
          <p:cNvPr id="5" name="Rectangle 4">
            <a:extLst>
              <a:ext uri="{FF2B5EF4-FFF2-40B4-BE49-F238E27FC236}">
                <a16:creationId xmlns:a16="http://schemas.microsoft.com/office/drawing/2014/main" id="{A28E10DF-CE76-41D6-930F-D810D5C5123B}"/>
              </a:ext>
            </a:extLst>
          </p:cNvPr>
          <p:cNvSpPr/>
          <p:nvPr/>
        </p:nvSpPr>
        <p:spPr>
          <a:xfrm>
            <a:off x="7274766" y="4460163"/>
            <a:ext cx="2851614"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Doing different things </a:t>
            </a:r>
          </a:p>
        </p:txBody>
      </p:sp>
      <p:sp>
        <p:nvSpPr>
          <p:cNvPr id="14" name="Rectangle 13">
            <a:extLst>
              <a:ext uri="{FF2B5EF4-FFF2-40B4-BE49-F238E27FC236}">
                <a16:creationId xmlns:a16="http://schemas.microsoft.com/office/drawing/2014/main" id="{2994FD2A-8A34-45FF-A8A2-3D61AADAC18D}"/>
              </a:ext>
            </a:extLst>
          </p:cNvPr>
          <p:cNvSpPr/>
          <p:nvPr/>
        </p:nvSpPr>
        <p:spPr>
          <a:xfrm>
            <a:off x="5284992" y="2092760"/>
            <a:ext cx="1183337"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Equality </a:t>
            </a:r>
          </a:p>
        </p:txBody>
      </p:sp>
      <p:sp>
        <p:nvSpPr>
          <p:cNvPr id="20" name="Rectangle 19">
            <a:extLst>
              <a:ext uri="{FF2B5EF4-FFF2-40B4-BE49-F238E27FC236}">
                <a16:creationId xmlns:a16="http://schemas.microsoft.com/office/drawing/2014/main" id="{7F00A1D0-E2B3-4267-BECF-7453E71AE985}"/>
              </a:ext>
            </a:extLst>
          </p:cNvPr>
          <p:cNvSpPr/>
          <p:nvPr/>
        </p:nvSpPr>
        <p:spPr>
          <a:xfrm>
            <a:off x="6096000" y="3085214"/>
            <a:ext cx="1226618"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Honesty </a:t>
            </a:r>
          </a:p>
        </p:txBody>
      </p:sp>
      <p:sp>
        <p:nvSpPr>
          <p:cNvPr id="17" name="Rectangle 16">
            <a:extLst>
              <a:ext uri="{FF2B5EF4-FFF2-40B4-BE49-F238E27FC236}">
                <a16:creationId xmlns:a16="http://schemas.microsoft.com/office/drawing/2014/main" id="{5DB5CCC2-7DC1-414F-8261-90BC8DDE0848}"/>
              </a:ext>
            </a:extLst>
          </p:cNvPr>
          <p:cNvSpPr/>
          <p:nvPr/>
        </p:nvSpPr>
        <p:spPr>
          <a:xfrm>
            <a:off x="5024962" y="3946095"/>
            <a:ext cx="3402022"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Having a lot of work to do </a:t>
            </a:r>
          </a:p>
        </p:txBody>
      </p:sp>
      <p:sp>
        <p:nvSpPr>
          <p:cNvPr id="6" name="Rectangle 5">
            <a:extLst>
              <a:ext uri="{FF2B5EF4-FFF2-40B4-BE49-F238E27FC236}">
                <a16:creationId xmlns:a16="http://schemas.microsoft.com/office/drawing/2014/main" id="{DE3AECD5-75E1-4931-A614-495D8784247B}"/>
              </a:ext>
            </a:extLst>
          </p:cNvPr>
          <p:cNvSpPr/>
          <p:nvPr/>
        </p:nvSpPr>
        <p:spPr>
          <a:xfrm>
            <a:off x="5569241" y="4916521"/>
            <a:ext cx="2437462"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Learning tolerance </a:t>
            </a:r>
          </a:p>
        </p:txBody>
      </p:sp>
      <p:sp>
        <p:nvSpPr>
          <p:cNvPr id="10" name="Rectangle 9">
            <a:extLst>
              <a:ext uri="{FF2B5EF4-FFF2-40B4-BE49-F238E27FC236}">
                <a16:creationId xmlns:a16="http://schemas.microsoft.com/office/drawing/2014/main" id="{952405CC-F0F2-4FB2-80C3-CDD47884DDA2}"/>
              </a:ext>
            </a:extLst>
          </p:cNvPr>
          <p:cNvSpPr/>
          <p:nvPr/>
        </p:nvSpPr>
        <p:spPr>
          <a:xfrm>
            <a:off x="2359890" y="1729303"/>
            <a:ext cx="6418702" cy="400110"/>
          </a:xfrm>
          <a:prstGeom prst="rect">
            <a:avLst/>
          </a:prstGeom>
        </p:spPr>
        <p:txBody>
          <a:bodyPr wrap="square">
            <a:spAutoFit/>
          </a:bodyPr>
          <a:lstStyle/>
          <a:p>
            <a:r>
              <a:rPr lang="en-GB" sz="2000" dirty="0">
                <a:latin typeface="Malgun Gothic" panose="020B0503020000020004" pitchFamily="34" charset="-127"/>
                <a:ea typeface="Malgun Gothic" panose="020B0503020000020004" pitchFamily="34" charset="-127"/>
              </a:rPr>
              <a:t>Rising to a challenge </a:t>
            </a:r>
          </a:p>
        </p:txBody>
      </p:sp>
      <p:sp>
        <p:nvSpPr>
          <p:cNvPr id="18" name="Rectangle 17">
            <a:extLst>
              <a:ext uri="{FF2B5EF4-FFF2-40B4-BE49-F238E27FC236}">
                <a16:creationId xmlns:a16="http://schemas.microsoft.com/office/drawing/2014/main" id="{A9468FCD-A56F-417C-B455-EF5B11A20CD7}"/>
              </a:ext>
            </a:extLst>
          </p:cNvPr>
          <p:cNvSpPr/>
          <p:nvPr/>
        </p:nvSpPr>
        <p:spPr>
          <a:xfrm>
            <a:off x="7075199" y="2070945"/>
            <a:ext cx="2377126"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Praise/recognition </a:t>
            </a:r>
            <a:endParaRPr lang="en-GB" sz="2000" dirty="0"/>
          </a:p>
        </p:txBody>
      </p:sp>
      <p:sp>
        <p:nvSpPr>
          <p:cNvPr id="8" name="Rectangle 7">
            <a:extLst>
              <a:ext uri="{FF2B5EF4-FFF2-40B4-BE49-F238E27FC236}">
                <a16:creationId xmlns:a16="http://schemas.microsoft.com/office/drawing/2014/main" id="{E2E6923F-111E-4E44-BC7F-07B3660B851B}"/>
              </a:ext>
            </a:extLst>
          </p:cNvPr>
          <p:cNvSpPr/>
          <p:nvPr/>
        </p:nvSpPr>
        <p:spPr>
          <a:xfrm>
            <a:off x="9127981" y="2658482"/>
            <a:ext cx="1653017"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 Knowledge </a:t>
            </a:r>
            <a:endParaRPr lang="en-GB" sz="2000" dirty="0"/>
          </a:p>
        </p:txBody>
      </p:sp>
      <p:sp>
        <p:nvSpPr>
          <p:cNvPr id="12" name="Rectangle 11">
            <a:extLst>
              <a:ext uri="{FF2B5EF4-FFF2-40B4-BE49-F238E27FC236}">
                <a16:creationId xmlns:a16="http://schemas.microsoft.com/office/drawing/2014/main" id="{59BBDD06-0150-43E2-BC6B-5A02CC610A51}"/>
              </a:ext>
            </a:extLst>
          </p:cNvPr>
          <p:cNvSpPr/>
          <p:nvPr/>
        </p:nvSpPr>
        <p:spPr>
          <a:xfrm>
            <a:off x="7880803" y="3342185"/>
            <a:ext cx="1776448" cy="400110"/>
          </a:xfrm>
          <a:prstGeom prst="rect">
            <a:avLst/>
          </a:prstGeom>
        </p:spPr>
        <p:txBody>
          <a:bodyPr wrap="none">
            <a:spAutoFit/>
          </a:bodyPr>
          <a:lstStyle/>
          <a:p>
            <a:r>
              <a:rPr lang="en-GB" sz="2000" dirty="0">
                <a:latin typeface="Malgun Gothic" panose="020B0503020000020004" pitchFamily="34" charset="-127"/>
                <a:ea typeface="Malgun Gothic" panose="020B0503020000020004" pitchFamily="34" charset="-127"/>
              </a:rPr>
              <a:t>Achievement </a:t>
            </a:r>
          </a:p>
        </p:txBody>
      </p:sp>
      <p:pic>
        <p:nvPicPr>
          <p:cNvPr id="23" name="Picture 22" descr="Image of a hand holding a loudspeaker">
            <a:extLst>
              <a:ext uri="{FF2B5EF4-FFF2-40B4-BE49-F238E27FC236}">
                <a16:creationId xmlns:a16="http://schemas.microsoft.com/office/drawing/2014/main" id="{BA86146C-DD96-4442-B82B-C4AEE65AE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62033" flipH="1">
            <a:off x="9755340" y="3336333"/>
            <a:ext cx="2350712" cy="2299215"/>
          </a:xfrm>
          <a:prstGeom prst="rect">
            <a:avLst/>
          </a:prstGeom>
        </p:spPr>
      </p:pic>
    </p:spTree>
    <p:extLst>
      <p:ext uri="{BB962C8B-B14F-4D97-AF65-F5344CB8AC3E}">
        <p14:creationId xmlns:p14="http://schemas.microsoft.com/office/powerpoint/2010/main" val="268187659"/>
      </p:ext>
    </p:extLst>
  </p:cSld>
  <p:clrMapOvr>
    <a:masterClrMapping/>
  </p:clrMapOvr>
</p:sld>
</file>

<file path=ppt/theme/theme1.xml><?xml version="1.0" encoding="utf-8"?>
<a:theme xmlns:a="http://schemas.openxmlformats.org/drawingml/2006/main" name="MoodSpark Resilience Hub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Malgun Gothic Semilight"/>
        <a:ea typeface=""/>
        <a:cs typeface=""/>
      </a:majorFont>
      <a:minorFont>
        <a:latin typeface="Malgun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odSpark Resilience Hub theme" id="{9C67C730-D343-4187-9E2F-7DF7EDD102B6}" vid="{3FF8EF34-88F2-4E58-AC89-03D2AE70E2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C6FD5EECD06641AB7D6FC78FE701EA" ma:contentTypeVersion="13" ma:contentTypeDescription="Create a new document." ma:contentTypeScope="" ma:versionID="69e11f999a632c75bb5b86457bdc02cc">
  <xsd:schema xmlns:xsd="http://www.w3.org/2001/XMLSchema" xmlns:xs="http://www.w3.org/2001/XMLSchema" xmlns:p="http://schemas.microsoft.com/office/2006/metadata/properties" xmlns:ns3="f7a45d6c-6f4d-4b53-9efe-2be39ac8cfff" xmlns:ns4="bcc23333-be20-42fb-8d3d-1376a4f0fa71" targetNamespace="http://schemas.microsoft.com/office/2006/metadata/properties" ma:root="true" ma:fieldsID="8ace9eeb6e396d9baa6f54bbf2e7d694" ns3:_="" ns4:_="">
    <xsd:import namespace="f7a45d6c-6f4d-4b53-9efe-2be39ac8cfff"/>
    <xsd:import namespace="bcc23333-be20-42fb-8d3d-1376a4f0fa7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a45d6c-6f4d-4b53-9efe-2be39ac8cf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c23333-be20-42fb-8d3d-1376a4f0fa7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26EEB9-B865-40AC-A5CB-B3B981EC0C6F}">
  <ds:schemaRefs>
    <ds:schemaRef ds:uri="http://purl.org/dc/dcmitype/"/>
    <ds:schemaRef ds:uri="f7a45d6c-6f4d-4b53-9efe-2be39ac8cfff"/>
    <ds:schemaRef ds:uri="http://purl.org/dc/elements/1.1/"/>
    <ds:schemaRef ds:uri="http://schemas.microsoft.com/office/2006/documentManagement/types"/>
    <ds:schemaRef ds:uri="http://schemas.microsoft.com/office/infopath/2007/PartnerControls"/>
    <ds:schemaRef ds:uri="bcc23333-be20-42fb-8d3d-1376a4f0fa71"/>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1A7B1FF-3EA6-4BFD-A6DD-7944DCD9C0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a45d6c-6f4d-4b53-9efe-2be39ac8cfff"/>
    <ds:schemaRef ds:uri="bcc23333-be20-42fb-8d3d-1376a4f0f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14FFA5-CD3D-48A2-85AB-1F5AD8686B21}">
  <ds:schemaRefs>
    <ds:schemaRef ds:uri="http://schemas.microsoft.com/sharepoint/v3/contenttype/forms"/>
  </ds:schemaRefs>
</ds:datastoreItem>
</file>

<file path=docMetadata/LabelInfo.xml><?xml version="1.0" encoding="utf-8"?>
<clbl:labelList xmlns:clbl="http://schemas.microsoft.com/office/2020/mipLabelMetadata">
  <clbl:label id="{3253a20d-c735-4bfe-a8b7-3e6ab37f5f90}" enabled="0" method="" siteId="{3253a20d-c735-4bfe-a8b7-3e6ab37f5f90}" removed="1"/>
</clbl:labelList>
</file>

<file path=docProps/app.xml><?xml version="1.0" encoding="utf-8"?>
<Properties xmlns="http://schemas.openxmlformats.org/officeDocument/2006/extended-properties" xmlns:vt="http://schemas.openxmlformats.org/officeDocument/2006/docPropsVTypes">
  <TotalTime>32</TotalTime>
  <Words>744</Words>
  <Application>Microsoft Office PowerPoint</Application>
  <PresentationFormat>Widescreen</PresentationFormat>
  <Paragraphs>111</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Malgun Gothic</vt:lpstr>
      <vt:lpstr>Arial</vt:lpstr>
      <vt:lpstr>Calibri</vt:lpstr>
      <vt:lpstr>Montserrat</vt:lpstr>
      <vt:lpstr>MoodSpark Resilience Hub theme</vt:lpstr>
      <vt:lpstr>Peer Mentor Training </vt:lpstr>
      <vt:lpstr>Ice Breaker</vt:lpstr>
      <vt:lpstr>Overview of Training </vt:lpstr>
      <vt:lpstr>What is Peer Mentoring?</vt:lpstr>
      <vt:lpstr>A Peer Mentor is…</vt:lpstr>
      <vt:lpstr>What skills and qualities are needed? </vt:lpstr>
      <vt:lpstr>Peer Mentor  Job Description</vt:lpstr>
      <vt:lpstr>PowerPoint Presentation</vt:lpstr>
      <vt:lpstr>What’s important to you? </vt:lpstr>
      <vt:lpstr>Why do I need to be a good listener? </vt:lpstr>
      <vt:lpstr>Passive and Active Listening There are two different types of listening which people do.  These are known as active and passive listening: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MENTOR TRAINING</dc:title>
  <dc:creator>Zoe Burns - CY EHPS</dc:creator>
  <cp:lastModifiedBy>Charlie Powell - CY OICS</cp:lastModifiedBy>
  <cp:revision>24</cp:revision>
  <dcterms:created xsi:type="dcterms:W3CDTF">2021-04-19T11:55:09Z</dcterms:created>
  <dcterms:modified xsi:type="dcterms:W3CDTF">2026-05-28T10:24:47Z</dcterms:modified>
</cp:coreProperties>
</file>