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719" r:id="rId2"/>
    <p:sldId id="693" r:id="rId3"/>
    <p:sldId id="696" r:id="rId4"/>
    <p:sldId id="870" r:id="rId5"/>
    <p:sldId id="697" r:id="rId6"/>
    <p:sldId id="690" r:id="rId7"/>
    <p:sldId id="876" r:id="rId8"/>
    <p:sldId id="698" r:id="rId9"/>
    <p:sldId id="875" r:id="rId10"/>
    <p:sldId id="700" r:id="rId11"/>
    <p:sldId id="701" r:id="rId12"/>
    <p:sldId id="702" r:id="rId13"/>
    <p:sldId id="877" r:id="rId14"/>
    <p:sldId id="878" r:id="rId15"/>
    <p:sldId id="703" r:id="rId16"/>
    <p:sldId id="872" r:id="rId17"/>
    <p:sldId id="704" r:id="rId18"/>
    <p:sldId id="705" r:id="rId19"/>
    <p:sldId id="706" r:id="rId20"/>
    <p:sldId id="707" r:id="rId21"/>
    <p:sldId id="708" r:id="rId22"/>
    <p:sldId id="709" r:id="rId23"/>
    <p:sldId id="873" r:id="rId24"/>
    <p:sldId id="710" r:id="rId25"/>
    <p:sldId id="711" r:id="rId26"/>
    <p:sldId id="874" r:id="rId27"/>
    <p:sldId id="712" r:id="rId28"/>
    <p:sldId id="713" r:id="rId29"/>
    <p:sldId id="714" r:id="rId30"/>
    <p:sldId id="715" r:id="rId31"/>
    <p:sldId id="717" r:id="rId32"/>
    <p:sldId id="860" r:id="rId33"/>
    <p:sldId id="8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DEC"/>
    <a:srgbClr val="FEF6E6"/>
    <a:srgbClr val="971D5B"/>
    <a:srgbClr val="F16544"/>
    <a:srgbClr val="FFCA24"/>
    <a:srgbClr val="048DB7"/>
    <a:srgbClr val="134A96"/>
    <a:srgbClr val="6CC06A"/>
    <a:srgbClr val="A15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605" autoAdjust="0"/>
  </p:normalViewPr>
  <p:slideViewPr>
    <p:cSldViewPr snapToGrid="0">
      <p:cViewPr varScale="1">
        <p:scale>
          <a:sx n="54" d="100"/>
          <a:sy n="54" d="100"/>
        </p:scale>
        <p:origin x="13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F0036-A739-426A-9CD7-5E59A44B6A70}" type="datetimeFigureOut">
              <a:rPr lang="en-GB" smtClean="0"/>
              <a:t>14/04/2020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0D340-8D95-42CD-BF6F-9759C3716DB9}" type="slidenum">
              <a:rPr lang="en-GB" smtClean="0"/>
              <a:t>‹#›</a:t>
            </a:fld>
            <a:endParaRPr lang="en-GB" dirty="0"/>
          </a:p>
        </p:txBody>
      </p:sp>
    </p:spTree>
    <p:extLst>
      <p:ext uri="{BB962C8B-B14F-4D97-AF65-F5344CB8AC3E}">
        <p14:creationId xmlns:p14="http://schemas.microsoft.com/office/powerpoint/2010/main" val="149303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liveitwell.org.uk/" TargetMode="External"/><Relationship Id="rId3" Type="http://schemas.openxmlformats.org/officeDocument/2006/relationships/hyperlink" Target="https://www.annafreud.org/on-my-mind/self-care/" TargetMode="External"/><Relationship Id="rId7" Type="http://schemas.openxmlformats.org/officeDocument/2006/relationships/hyperlink" Target="http://www.mind.org.uk/"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thecalmzone.net/" TargetMode="External"/><Relationship Id="rId5" Type="http://schemas.openxmlformats.org/officeDocument/2006/relationships/hyperlink" Target="http://www.anxietyuk.org.uk/about-anxiety/young-people-and-anxiety/exam-stress-and-anxiety" TargetMode="External"/><Relationship Id="rId4" Type="http://schemas.openxmlformats.org/officeDocument/2006/relationships/hyperlink" Target="http://www.anxietyuk.org.uk/"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Introductions  - who delivering training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25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Government policy (NICE, 2015; Public Health England, 2015) and empirical research demonstrates that a Whole-School Approach can lead to improvements in the school culture, staff wellbeing, pupil behaviour, school attendance and academic attainment (</a:t>
            </a:r>
            <a:r>
              <a:rPr lang="en-GB" dirty="0" err="1"/>
              <a:t>Weare</a:t>
            </a:r>
            <a:r>
              <a:rPr lang="en-GB" dirty="0"/>
              <a:t>, 2015; Banerjee et al., 2014). </a:t>
            </a:r>
          </a:p>
          <a:p>
            <a:r>
              <a:rPr lang="en-GB" dirty="0"/>
              <a:t>A Whole-School Approach enhances the emotional health of all children and young people. Not only is this vital as both a preventative approach, and to optimise life chances for all pupils (Goodman et al., 2015), but it also creates a positive, supportive environment in which to cultivate those with identified difficulties.</a:t>
            </a:r>
          </a:p>
          <a:p>
            <a:r>
              <a:rPr lang="en-GB" dirty="0"/>
              <a:t>Critically, a Whole-School Approach fosters a school culture which holds the wellbeing of the entire school community at its forefront. </a:t>
            </a:r>
          </a:p>
          <a:p>
            <a:r>
              <a:rPr lang="en-GB" dirty="0"/>
              <a:t>Public Health England, (2015) state that “The physical, social and emotional environment in which staff and students spend a high proportion of every week day has been shown to affect their physical, emotional and mental health and wellbeing, as well as impacting on attainment.”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10</a:t>
            </a:fld>
            <a:endParaRPr lang="en-GB" dirty="0"/>
          </a:p>
        </p:txBody>
      </p:sp>
    </p:spTree>
    <p:extLst>
      <p:ext uri="{BB962C8B-B14F-4D97-AF65-F5344CB8AC3E}">
        <p14:creationId xmlns:p14="http://schemas.microsoft.com/office/powerpoint/2010/main" val="2250192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clear links to a whole-school approach in the most recent Ofsted education inspection framework (in use from May 2019). </a:t>
            </a:r>
          </a:p>
          <a:p>
            <a:endParaRPr lang="en-GB" dirty="0"/>
          </a:p>
          <a:p>
            <a:r>
              <a:rPr lang="en-GB" dirty="0"/>
              <a:t>This is a direct quote from the framework: “The curriculum and the provider’s wider work support learners to develop their character – including their resilience, confidence and independence –and help them know how to keep physically and mentally healthy.” </a:t>
            </a:r>
          </a:p>
          <a:p>
            <a:endParaRPr lang="en-GB" dirty="0"/>
          </a:p>
          <a:p>
            <a:r>
              <a:rPr lang="en-GB" dirty="0"/>
              <a:t>Other areas referenced within the new framework include:</a:t>
            </a:r>
          </a:p>
          <a:p>
            <a:r>
              <a:rPr lang="en-GB" dirty="0"/>
              <a:t>A curriculum which extends beyond the academic, technical or vocational.</a:t>
            </a:r>
          </a:p>
          <a:p>
            <a:r>
              <a:rPr lang="en-GB" dirty="0"/>
              <a:t>A positive environment with a culture of anti-bullying and respect</a:t>
            </a:r>
          </a:p>
          <a:p>
            <a:r>
              <a:rPr lang="en-GB" dirty="0"/>
              <a:t>Shared values, policies and practice at a Senior Leadership Level. </a:t>
            </a:r>
          </a:p>
          <a:p>
            <a:endParaRPr lang="en-GB" dirty="0"/>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11</a:t>
            </a:fld>
            <a:endParaRPr lang="en-GB" dirty="0"/>
          </a:p>
        </p:txBody>
      </p:sp>
    </p:spTree>
    <p:extLst>
      <p:ext uri="{BB962C8B-B14F-4D97-AF65-F5344CB8AC3E}">
        <p14:creationId xmlns:p14="http://schemas.microsoft.com/office/powerpoint/2010/main" val="13323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match the WSA principles to examples of practice</a:t>
            </a:r>
          </a:p>
          <a:p>
            <a:r>
              <a:rPr lang="en-GB" dirty="0"/>
              <a:t>Can your staff match them? </a:t>
            </a:r>
          </a:p>
          <a:p>
            <a:endParaRPr lang="en-GB" dirty="0"/>
          </a:p>
          <a:p>
            <a:r>
              <a:rPr lang="en-GB" dirty="0"/>
              <a:t>Activity</a:t>
            </a:r>
          </a:p>
          <a:p>
            <a:r>
              <a:rPr lang="en-GB" dirty="0"/>
              <a:t>Print slides, double sided so numbers are on back, ask staff to match green statements, elements of the whole School approach, to  the yellow statements, every day good practice.</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12</a:t>
            </a:fld>
            <a:endParaRPr lang="en-GB" dirty="0"/>
          </a:p>
        </p:txBody>
      </p:sp>
    </p:spTree>
    <p:extLst>
      <p:ext uri="{BB962C8B-B14F-4D97-AF65-F5344CB8AC3E}">
        <p14:creationId xmlns:p14="http://schemas.microsoft.com/office/powerpoint/2010/main" val="2077392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CD57-D344-4061-88AE-A6FBBE1BE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78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BCD57-D344-4061-88AE-A6FBBE1BEF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52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HEADSTART SCHOOL SLIDE</a:t>
            </a:r>
          </a:p>
          <a:p>
            <a:r>
              <a:rPr lang="en-GB" sz="1200" dirty="0">
                <a:solidFill>
                  <a:schemeClr val="bg1"/>
                </a:solidFill>
                <a:latin typeface="Arial" panose="020B0604020202020204" pitchFamily="34" charset="0"/>
                <a:cs typeface="Arial" panose="020B0604020202020204" pitchFamily="34" charset="0"/>
              </a:rPr>
              <a:t>Use the Kent Resilience Toolkit to support you in considering your setting’s approach to resilience and wellbeing through a whole-school approach</a:t>
            </a:r>
          </a:p>
          <a:p>
            <a:pPr marL="285750" indent="-2857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“Assess” stage: what are we already doing well? What would be even better if? </a:t>
            </a:r>
          </a:p>
          <a:p>
            <a:pPr marL="285750" indent="-2857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“Planning” stage: what can we put in place to develop our approach to resilience and wellbeing? Use the HeadStart Hub and resources to support you in implementing these actions. </a:t>
            </a:r>
          </a:p>
          <a:p>
            <a:pPr marL="285750" indent="-2857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“Review”: What has worked well, what has the impact been? What needs changing? Next steps? </a:t>
            </a:r>
          </a:p>
          <a:p>
            <a:pPr marL="285750" indent="-285750">
              <a:buFont typeface="Arial"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At the end of this process your setting can apply for the Kent Award (Quality Mark) to recognise your hard work and commitment to resilience and wellbeing.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15</a:t>
            </a:fld>
            <a:endParaRPr lang="en-GB" dirty="0"/>
          </a:p>
        </p:txBody>
      </p:sp>
    </p:spTree>
    <p:extLst>
      <p:ext uri="{BB962C8B-B14F-4D97-AF65-F5344CB8AC3E}">
        <p14:creationId xmlns:p14="http://schemas.microsoft.com/office/powerpoint/2010/main" val="122262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HEADSTART SCHOOL SLIDE – THIS IS BESPOKE DEPENDING ON THE SCHOOL – LINK IN WITH THE SCHOOL LEAD AND PROGRESS MADE WITH THE TOOLKIT SO FAR. </a:t>
            </a:r>
          </a:p>
          <a:p>
            <a:r>
              <a:rPr lang="en-GB" dirty="0"/>
              <a:t>ASK THE HSK LEAD WHAT THEY WOULD LIKE TO FOCUS ON OR INCLUDE DURING THIS SECTION, DOES THE HSK LEAD WANT TO PRESENT? SHOULD THE ACTION PLAN BE INCLUDED? </a:t>
            </a:r>
          </a:p>
          <a:p>
            <a:r>
              <a:rPr lang="en-GB" dirty="0"/>
              <a:t>CAN THE HSK LEAD PROVIDE EXAMPLES OF WHAT THEY HAVE PUT IN PLACE OR DEVELOPED ALREADY BASED ON EACH OF THE PH 8 PRINCIPLES? </a:t>
            </a:r>
          </a:p>
          <a:p>
            <a:r>
              <a:rPr lang="en-GB" dirty="0"/>
              <a:t>Resilience Team and Action Plan (Resilience and Emotional Wellbeing Record)</a:t>
            </a:r>
          </a:p>
          <a:p>
            <a:r>
              <a:rPr lang="en-GB" dirty="0"/>
              <a:t>What are the next steps for your school? </a:t>
            </a:r>
          </a:p>
          <a:p>
            <a:r>
              <a:rPr lang="en-GB" dirty="0"/>
              <a:t>Could they attend other training?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16</a:t>
            </a:fld>
            <a:endParaRPr lang="en-GB" dirty="0"/>
          </a:p>
        </p:txBody>
      </p:sp>
    </p:spTree>
    <p:extLst>
      <p:ext uri="{BB962C8B-B14F-4D97-AF65-F5344CB8AC3E}">
        <p14:creationId xmlns:p14="http://schemas.microsoft.com/office/powerpoint/2010/main" val="418131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17</a:t>
            </a:fld>
            <a:endParaRPr lang="en-GB" dirty="0"/>
          </a:p>
        </p:txBody>
      </p:sp>
    </p:spTree>
    <p:extLst>
      <p:ext uri="{BB962C8B-B14F-4D97-AF65-F5344CB8AC3E}">
        <p14:creationId xmlns:p14="http://schemas.microsoft.com/office/powerpoint/2010/main" val="160212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staff are the leaders in developing a whole school approach. </a:t>
            </a:r>
          </a:p>
          <a:p>
            <a:r>
              <a:rPr lang="en-GB" dirty="0"/>
              <a:t>Staff need to look after their own wellbeing in order to support those around us (other staff, families, young people). We cannot pour from an empty cup. </a:t>
            </a:r>
          </a:p>
          <a:p>
            <a:endParaRPr lang="en-GB" dirty="0"/>
          </a:p>
          <a:p>
            <a:r>
              <a:rPr lang="en-GB" dirty="0"/>
              <a:t>This session is for STAFF WELLBEING and them to think about their own wellbeing. Resources/ideas etc can be used with their families, own lives, or even in the classroom but this part of the session is for them.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18</a:t>
            </a:fld>
            <a:endParaRPr lang="en-GB" dirty="0"/>
          </a:p>
        </p:txBody>
      </p:sp>
    </p:spTree>
    <p:extLst>
      <p:ext uri="{BB962C8B-B14F-4D97-AF65-F5344CB8AC3E}">
        <p14:creationId xmlns:p14="http://schemas.microsoft.com/office/powerpoint/2010/main" val="1924756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what they think wellbeing is and allow discussion. </a:t>
            </a:r>
          </a:p>
          <a:p>
            <a:r>
              <a:rPr lang="en-GB" dirty="0"/>
              <a:t>Resources-</a:t>
            </a:r>
          </a:p>
          <a:p>
            <a:r>
              <a:rPr lang="en-GB" dirty="0"/>
              <a:t>Flip chart/ pens/ post-its on tables</a:t>
            </a:r>
          </a:p>
          <a:p>
            <a:endParaRPr lang="en-GB" dirty="0"/>
          </a:p>
          <a:p>
            <a:r>
              <a:rPr lang="en-GB" dirty="0"/>
              <a:t>Ask the heading and question (orange half) ask them to work with their pair they have just done the ice breaker with and note down some suggestions to feedback to the group.</a:t>
            </a:r>
          </a:p>
          <a:p>
            <a:endParaRPr lang="en-GB" dirty="0"/>
          </a:p>
          <a:p>
            <a:r>
              <a:rPr lang="en-GB" dirty="0"/>
              <a:t>Allow a couple of minutes and ask for contributions, and then clarify with writing on slide.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19</a:t>
            </a:fld>
            <a:endParaRPr lang="en-GB" dirty="0"/>
          </a:p>
        </p:txBody>
      </p:sp>
    </p:spTree>
    <p:extLst>
      <p:ext uri="{BB962C8B-B14F-4D97-AF65-F5344CB8AC3E}">
        <p14:creationId xmlns:p14="http://schemas.microsoft.com/office/powerpoint/2010/main" val="282461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and Introductions</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a:t>
            </a:fld>
            <a:endParaRPr lang="en-GB" dirty="0"/>
          </a:p>
        </p:txBody>
      </p:sp>
    </p:spTree>
    <p:extLst>
      <p:ext uri="{BB962C8B-B14F-4D97-AF65-F5344CB8AC3E}">
        <p14:creationId xmlns:p14="http://schemas.microsoft.com/office/powerpoint/2010/main" val="422339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a:t>
            </a:r>
          </a:p>
          <a:p>
            <a:r>
              <a:rPr lang="en-GB" dirty="0"/>
              <a:t>Flip chart/ pens/ post-its on tables</a:t>
            </a:r>
          </a:p>
          <a:p>
            <a:endParaRPr lang="en-GB" dirty="0"/>
          </a:p>
          <a:p>
            <a:r>
              <a:rPr lang="en-GB" dirty="0"/>
              <a:t>Ask the heading and question (purple half) ask them to work with their pair they have just done the ice breaker with and note down some suggestions to feedback to the group.</a:t>
            </a:r>
          </a:p>
          <a:p>
            <a:endParaRPr lang="en-GB" dirty="0"/>
          </a:p>
          <a:p>
            <a:r>
              <a:rPr lang="en-GB" dirty="0"/>
              <a:t>Allow a couple of minutes and ask for contributions</a:t>
            </a:r>
          </a:p>
          <a:p>
            <a:endParaRPr lang="en-GB" dirty="0"/>
          </a:p>
          <a:p>
            <a:r>
              <a:rPr lang="en-GB" dirty="0"/>
              <a:t>Follow up with the blue writing on the slide to clarify.</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20</a:t>
            </a:fld>
            <a:endParaRPr lang="en-GB" dirty="0"/>
          </a:p>
        </p:txBody>
      </p:sp>
    </p:spTree>
    <p:extLst>
      <p:ext uri="{BB962C8B-B14F-4D97-AF65-F5344CB8AC3E}">
        <p14:creationId xmlns:p14="http://schemas.microsoft.com/office/powerpoint/2010/main" val="428692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a:t>
            </a:r>
          </a:p>
          <a:p>
            <a:r>
              <a:rPr lang="en-GB" b="1" dirty="0"/>
              <a:t>Flip chart/pens/ flip chart</a:t>
            </a:r>
          </a:p>
          <a:p>
            <a:endParaRPr lang="en-GB" b="1" dirty="0"/>
          </a:p>
          <a:p>
            <a:r>
              <a:rPr lang="en-GB" b="1" dirty="0"/>
              <a:t>How do we feel anxiety? What happens to our body?</a:t>
            </a:r>
          </a:p>
          <a:p>
            <a:endParaRPr lang="en-GB" b="1" dirty="0"/>
          </a:p>
          <a:p>
            <a:r>
              <a:rPr lang="en-GB" b="1" dirty="0"/>
              <a:t>Draw on the contributions from the group</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Ask the group </a:t>
            </a:r>
            <a:r>
              <a:rPr lang="en-GB" dirty="0"/>
              <a:t> is anxiety normal?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slide</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21</a:t>
            </a:fld>
            <a:endParaRPr lang="en-GB" dirty="0"/>
          </a:p>
        </p:txBody>
      </p:sp>
    </p:spTree>
    <p:extLst>
      <p:ext uri="{BB962C8B-B14F-4D97-AF65-F5344CB8AC3E}">
        <p14:creationId xmlns:p14="http://schemas.microsoft.com/office/powerpoint/2010/main" val="203811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Anxiety is the feeling of fear or panic. Most people feel anxious, panicky or</a:t>
            </a:r>
          </a:p>
          <a:p>
            <a:r>
              <a:rPr lang="en-GB" sz="1200" dirty="0">
                <a:latin typeface="Arial" panose="020B0604020202020204" pitchFamily="34" charset="0"/>
                <a:cs typeface="Arial" panose="020B0604020202020204" pitchFamily="34" charset="0"/>
              </a:rPr>
              <a:t>fearful about situations in life, such as money problems or exams but often once</a:t>
            </a:r>
          </a:p>
          <a:p>
            <a:r>
              <a:rPr lang="en-GB" sz="1200" dirty="0">
                <a:latin typeface="Arial" panose="020B0604020202020204" pitchFamily="34" charset="0"/>
                <a:cs typeface="Arial" panose="020B0604020202020204" pitchFamily="34" charset="0"/>
              </a:rPr>
              <a:t>the difficult situation is over, you feel better and calmer. Sometimes the feelings</a:t>
            </a:r>
          </a:p>
          <a:p>
            <a:r>
              <a:rPr lang="en-GB" sz="1200" dirty="0">
                <a:latin typeface="Arial" panose="020B0604020202020204" pitchFamily="34" charset="0"/>
                <a:cs typeface="Arial" panose="020B0604020202020204" pitchFamily="34" charset="0"/>
              </a:rPr>
              <a:t>of fear or anxiety continue after the difficult situation or sometimes you may feel</a:t>
            </a:r>
          </a:p>
          <a:p>
            <a:r>
              <a:rPr lang="en-GB" sz="1200" dirty="0">
                <a:latin typeface="Arial" panose="020B0604020202020204" pitchFamily="34" charset="0"/>
                <a:cs typeface="Arial" panose="020B0604020202020204" pitchFamily="34" charset="0"/>
              </a:rPr>
              <a:t>a stronger sense of fear than other people and this is when anxiety becomes a</a:t>
            </a:r>
          </a:p>
          <a:p>
            <a:r>
              <a:rPr lang="en-GB" sz="1200" dirty="0">
                <a:latin typeface="Arial" panose="020B0604020202020204" pitchFamily="34" charset="0"/>
                <a:cs typeface="Arial" panose="020B0604020202020204" pitchFamily="34" charset="0"/>
              </a:rPr>
              <a:t>problem and can affect you doing every day things.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Feeling anxious about</a:t>
            </a:r>
            <a:r>
              <a:rPr lang="en-GB" sz="1200" baseline="0" dirty="0">
                <a:latin typeface="Arial" panose="020B0604020202020204" pitchFamily="34" charset="0"/>
                <a:cs typeface="Arial" panose="020B0604020202020204" pitchFamily="34" charset="0"/>
              </a:rPr>
              <a:t> exams, starting a new job or doing something new is all normal, it only becomes a problem when it continues after the event.</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22</a:t>
            </a:fld>
            <a:endParaRPr lang="en-GB" dirty="0"/>
          </a:p>
        </p:txBody>
      </p:sp>
    </p:spTree>
    <p:extLst>
      <p:ext uri="{BB962C8B-B14F-4D97-AF65-F5344CB8AC3E}">
        <p14:creationId xmlns:p14="http://schemas.microsoft.com/office/powerpoint/2010/main" val="2009634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a:t>
            </a:r>
          </a:p>
          <a:p>
            <a:r>
              <a:rPr lang="en-GB" b="1" dirty="0"/>
              <a:t>Flip chart with each heading on a sheet of paper/ blue tac/ pens</a:t>
            </a:r>
          </a:p>
          <a:p>
            <a:endParaRPr lang="en-GB" b="1" dirty="0"/>
          </a:p>
          <a:p>
            <a:r>
              <a:rPr lang="en-GB" b="1" dirty="0"/>
              <a:t>Ask the group to think about these statements and contribute in small groups, 4 groups is usual but you could have x2 groups doing the same sheet, so 8 groups working on 4 statements. These can then be read out if time allows or just pin them to the wall for the group to see whilst doing other activities.</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24</a:t>
            </a:fld>
            <a:endParaRPr lang="en-GB" dirty="0"/>
          </a:p>
        </p:txBody>
      </p:sp>
    </p:spTree>
    <p:extLst>
      <p:ext uri="{BB962C8B-B14F-4D97-AF65-F5344CB8AC3E}">
        <p14:creationId xmlns:p14="http://schemas.microsoft.com/office/powerpoint/2010/main" val="33383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a:t>
            </a:r>
          </a:p>
          <a:p>
            <a:r>
              <a:rPr lang="en-GB" b="1" dirty="0"/>
              <a:t>Flip chart with stress bucket drawn on</a:t>
            </a:r>
          </a:p>
          <a:p>
            <a:endParaRPr lang="en-GB" b="1" dirty="0"/>
          </a:p>
          <a:p>
            <a:r>
              <a:rPr lang="en-GB" b="1" dirty="0"/>
              <a:t>This is the stress bucket, every one has a stress bucket, some peoples are small, others are large (hold hands in front of stomach to suggest small or large stress bucket in the body).</a:t>
            </a:r>
          </a:p>
          <a:p>
            <a:endParaRPr lang="en-GB" b="1" dirty="0"/>
          </a:p>
          <a:p>
            <a:r>
              <a:rPr lang="en-GB" b="1" dirty="0"/>
              <a:t>Stresses come into the stress bucket like rain water filling up a bucket. Here is the normal level (for water) and here is the relaxed level (for water) this is ideally where we would like it to be. (refer to your drawing of the stress bucket).</a:t>
            </a:r>
          </a:p>
          <a:p>
            <a:endParaRPr lang="en-GB" b="1" dirty="0"/>
          </a:p>
          <a:p>
            <a:r>
              <a:rPr lang="en-GB" b="1" dirty="0"/>
              <a:t>What sort of things are going to fill up our stress bucket? Ask for contributions and write them on flip chart (like rain water coming in to the bucket). </a:t>
            </a:r>
          </a:p>
          <a:p>
            <a:endParaRPr lang="en-GB" b="1" dirty="0"/>
          </a:p>
          <a:p>
            <a:r>
              <a:rPr lang="en-GB" b="1" dirty="0"/>
              <a:t>We all have many stresses and strains that can fill up our stress bucket so its important that we release the water pressure with these  holes at the bottom of the bucket.</a:t>
            </a:r>
          </a:p>
          <a:p>
            <a:endParaRPr lang="en-GB" b="1" dirty="0"/>
          </a:p>
          <a:p>
            <a:r>
              <a:rPr lang="en-GB" b="1" dirty="0"/>
              <a:t>Everyone release holes are completely unique to them and it is a good idea to think about what these are and have your ‘go to’ activity/activities  ready for when you feeling stressed or low as its often in these times we can’t remember what we need to do to look after ourselves to feel better.</a:t>
            </a:r>
          </a:p>
          <a:p>
            <a:endParaRPr lang="en-GB" b="1" dirty="0"/>
          </a:p>
          <a:p>
            <a:r>
              <a:rPr lang="en-GB" b="1" dirty="0"/>
              <a:t>Next slide-</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25</a:t>
            </a:fld>
            <a:endParaRPr lang="en-GB" dirty="0"/>
          </a:p>
        </p:txBody>
      </p:sp>
    </p:spTree>
    <p:extLst>
      <p:ext uri="{BB962C8B-B14F-4D97-AF65-F5344CB8AC3E}">
        <p14:creationId xmlns:p14="http://schemas.microsoft.com/office/powerpoint/2010/main" val="4089892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 what were the group’s suggestions of things that can fill up stress buckets?</a:t>
            </a:r>
          </a:p>
          <a:p>
            <a:r>
              <a:rPr lang="en-GB" dirty="0"/>
              <a:t>Examples may include the image, as well as:</a:t>
            </a:r>
          </a:p>
          <a:p>
            <a:r>
              <a:rPr lang="en-GB" dirty="0"/>
              <a:t>Negative self-talk</a:t>
            </a:r>
          </a:p>
          <a:p>
            <a:r>
              <a:rPr lang="en-GB" dirty="0"/>
              <a:t>Overworked / lack of self-care</a:t>
            </a:r>
          </a:p>
          <a:p>
            <a:r>
              <a:rPr lang="en-GB" dirty="0"/>
              <a:t>Lack of exercise</a:t>
            </a:r>
          </a:p>
          <a:p>
            <a:r>
              <a:rPr lang="en-GB" dirty="0"/>
              <a:t>Feeling isolated</a:t>
            </a:r>
          </a:p>
          <a:p>
            <a:r>
              <a:rPr lang="en-GB" dirty="0"/>
              <a:t>Conflict</a:t>
            </a:r>
          </a:p>
          <a:p>
            <a:r>
              <a:rPr lang="en-GB" dirty="0"/>
              <a:t>Deadlines</a:t>
            </a:r>
          </a:p>
          <a:p>
            <a:r>
              <a:rPr lang="en-GB" dirty="0"/>
              <a:t>Feeling let down</a:t>
            </a:r>
          </a:p>
          <a:p>
            <a:r>
              <a:rPr lang="en-GB" dirty="0"/>
              <a:t>Conflicting priorities </a:t>
            </a:r>
          </a:p>
          <a:p>
            <a:endParaRPr lang="en-GB" dirty="0"/>
          </a:p>
          <a:p>
            <a:r>
              <a:rPr lang="en-GB" dirty="0"/>
              <a:t>Good ways to cope include:</a:t>
            </a:r>
          </a:p>
          <a:p>
            <a:r>
              <a:rPr lang="en-GB" dirty="0"/>
              <a:t>Rest – self care</a:t>
            </a:r>
          </a:p>
          <a:p>
            <a:r>
              <a:rPr lang="en-GB" dirty="0"/>
              <a:t>Connecting with people – quality time with loved ones and friends</a:t>
            </a:r>
          </a:p>
          <a:p>
            <a:r>
              <a:rPr lang="en-GB" dirty="0"/>
              <a:t>Asking for help</a:t>
            </a:r>
          </a:p>
          <a:p>
            <a:r>
              <a:rPr lang="en-GB" dirty="0"/>
              <a:t>Enough sleep</a:t>
            </a:r>
          </a:p>
          <a:p>
            <a:r>
              <a:rPr lang="en-GB" dirty="0"/>
              <a:t>Finding ways to switch off</a:t>
            </a:r>
          </a:p>
          <a:p>
            <a:r>
              <a:rPr lang="en-GB" dirty="0"/>
              <a:t>Get out and about / exercise</a:t>
            </a:r>
          </a:p>
        </p:txBody>
      </p:sp>
      <p:sp>
        <p:nvSpPr>
          <p:cNvPr id="4" name="Slide Number Placeholder 3"/>
          <p:cNvSpPr>
            <a:spLocks noGrp="1"/>
          </p:cNvSpPr>
          <p:nvPr>
            <p:ph type="sldNum" sz="quarter" idx="5"/>
          </p:nvPr>
        </p:nvSpPr>
        <p:spPr/>
        <p:txBody>
          <a:bodyPr/>
          <a:lstStyle/>
          <a:p>
            <a:fld id="{C4F0D340-8D95-42CD-BF6F-9759C3716DB9}" type="slidenum">
              <a:rPr lang="en-GB" smtClean="0"/>
              <a:t>26</a:t>
            </a:fld>
            <a:endParaRPr lang="en-GB" dirty="0"/>
          </a:p>
        </p:txBody>
      </p:sp>
    </p:spTree>
    <p:extLst>
      <p:ext uri="{BB962C8B-B14F-4D97-AF65-F5344CB8AC3E}">
        <p14:creationId xmlns:p14="http://schemas.microsoft.com/office/powerpoint/2010/main" val="3142502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Resources-</a:t>
            </a:r>
          </a:p>
          <a:p>
            <a:r>
              <a:rPr lang="en-GB" b="1" dirty="0"/>
              <a:t>String, pegs, sharpie mini pens, 6 ways to wellbeing type statements (diamond 7 attached)</a:t>
            </a:r>
          </a:p>
          <a:p>
            <a:endParaRPr lang="en-GB" b="1" dirty="0"/>
          </a:p>
          <a:p>
            <a:r>
              <a:rPr lang="en-GB" b="1" dirty="0"/>
              <a:t>In a moment I want you to go to the table at the back and pick or write on one of the statement cards an activity that you can use to de-stress and unwind. All of the statements are linked to the 6 ways to wellbeing which we are going to discuss in a moment, but if you cant see anything you like there you can tailor your own with the pens available. Once you have chosen your statement please hang it on the washing line. </a:t>
            </a:r>
          </a:p>
          <a:p>
            <a:endParaRPr lang="en-GB" b="1" dirty="0"/>
          </a:p>
          <a:p>
            <a:r>
              <a:rPr lang="en-GB" b="1" dirty="0"/>
              <a:t>Lead trainer then reads out the statement washing line to clarify what participants will be doing to release the pressure in their stress bucket. Clarify that the stress bucket is a great way to help parents/carers understand about stress and how it is important to reduce it via an outlet, you could even link this to a talents and interests grant!</a:t>
            </a:r>
          </a:p>
          <a:p>
            <a:endParaRPr lang="en-GB" b="1" dirty="0"/>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27</a:t>
            </a:fld>
            <a:endParaRPr lang="en-GB" dirty="0"/>
          </a:p>
        </p:txBody>
      </p:sp>
    </p:spTree>
    <p:extLst>
      <p:ext uri="{BB962C8B-B14F-4D97-AF65-F5344CB8AC3E}">
        <p14:creationId xmlns:p14="http://schemas.microsoft.com/office/powerpoint/2010/main" val="13112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https://livewellkent.org.uk/six-ways-wellbeing/ </a:t>
            </a:r>
          </a:p>
          <a:p>
            <a:endParaRPr lang="en-GB" b="1" dirty="0"/>
          </a:p>
          <a:p>
            <a:r>
              <a:rPr lang="en-GB" b="1" dirty="0"/>
              <a:t>Resources-</a:t>
            </a:r>
          </a:p>
          <a:p>
            <a:r>
              <a:rPr lang="en-GB" b="1" dirty="0"/>
              <a:t>6 ways connect activity</a:t>
            </a:r>
          </a:p>
          <a:p>
            <a:r>
              <a:rPr lang="en-GB" b="1" dirty="0"/>
              <a:t>6 ways give activity</a:t>
            </a:r>
          </a:p>
          <a:p>
            <a:r>
              <a:rPr lang="en-GB" b="1" dirty="0"/>
              <a:t>6 ways keep learning activity</a:t>
            </a:r>
          </a:p>
          <a:p>
            <a:r>
              <a:rPr lang="en-GB" b="1" dirty="0"/>
              <a:t>6 ways take notice activity</a:t>
            </a:r>
          </a:p>
          <a:p>
            <a:endParaRPr lang="en-GB" b="1" dirty="0"/>
          </a:p>
          <a:p>
            <a:r>
              <a:rPr lang="en-GB" b="1" dirty="0"/>
              <a:t>Has anyone heard of or use 6 ways?</a:t>
            </a:r>
          </a:p>
          <a:p>
            <a:endParaRPr lang="en-GB" b="1" dirty="0"/>
          </a:p>
          <a:p>
            <a:r>
              <a:rPr lang="en-GB" b="1" dirty="0"/>
              <a:t>Play link for background to six ways</a:t>
            </a:r>
          </a:p>
          <a:p>
            <a:endParaRPr lang="en-GB" b="1" dirty="0"/>
          </a:p>
          <a:p>
            <a:r>
              <a:rPr lang="en-GB" b="1" dirty="0"/>
              <a:t>Use attached resource activities for ideally 7 minutes per group, smaller groups are better than larger groups for this as otherwise particularly the connect activity does not have the same impact. If catering for a large group consider replicating the activities and having more than one group doing the same activity, with separate resources. Groups of 5 are ideal.</a:t>
            </a:r>
          </a:p>
          <a:p>
            <a:endParaRPr lang="en-GB" b="1" dirty="0"/>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28</a:t>
            </a:fld>
            <a:endParaRPr lang="en-GB" dirty="0"/>
          </a:p>
        </p:txBody>
      </p:sp>
    </p:spTree>
    <p:extLst>
      <p:ext uri="{BB962C8B-B14F-4D97-AF65-F5344CB8AC3E}">
        <p14:creationId xmlns:p14="http://schemas.microsoft.com/office/powerpoint/2010/main" val="3537243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Schools do one way per term, we have only tried 4 ways today but the website has more. 6 ways sessions are great to use in the classroom with pupils, for staff meetings to support wellbeing or at parent/carer events as a simple way to engage your School community around emotional health an wellbeing. </a:t>
            </a:r>
          </a:p>
          <a:p>
            <a:endParaRPr lang="en-GB" dirty="0"/>
          </a:p>
          <a:p>
            <a:endParaRPr lang="en-GB" dirty="0"/>
          </a:p>
          <a:p>
            <a:r>
              <a:rPr lang="en-GB" b="1" dirty="0"/>
              <a:t>Be Active</a:t>
            </a:r>
            <a:r>
              <a:rPr lang="en-GB" dirty="0"/>
              <a:t> - beanbag/juggling ball balancing &amp; movement, balloon </a:t>
            </a:r>
            <a:r>
              <a:rPr lang="en-GB" dirty="0" err="1"/>
              <a:t>keepie</a:t>
            </a:r>
            <a:r>
              <a:rPr lang="en-GB" dirty="0"/>
              <a:t> </a:t>
            </a:r>
            <a:r>
              <a:rPr lang="en-GB" dirty="0" err="1"/>
              <a:t>uppies</a:t>
            </a:r>
            <a:r>
              <a:rPr lang="en-GB" dirty="0"/>
              <a:t> (I will try to copy the little blurb I have about this), wake &amp; shake, playground game </a:t>
            </a:r>
            <a:r>
              <a:rPr lang="en-GB" dirty="0" err="1"/>
              <a:t>e.g</a:t>
            </a:r>
            <a:r>
              <a:rPr lang="en-GB" dirty="0"/>
              <a:t> what's the time Mr Wolf, dancing to a song, doing a mini assault course, C4L activity wheel</a:t>
            </a:r>
          </a:p>
          <a:p>
            <a:r>
              <a:rPr lang="en-GB" dirty="0"/>
              <a:t> </a:t>
            </a:r>
          </a:p>
          <a:p>
            <a:r>
              <a:rPr lang="en-GB" b="1" dirty="0"/>
              <a:t>Keep Learning</a:t>
            </a:r>
            <a:r>
              <a:rPr lang="en-GB" dirty="0"/>
              <a:t> - make some play </a:t>
            </a:r>
            <a:r>
              <a:rPr lang="en-GB" dirty="0" err="1"/>
              <a:t>doh</a:t>
            </a:r>
            <a:r>
              <a:rPr lang="en-GB" dirty="0"/>
              <a:t>/ make a model from play </a:t>
            </a:r>
            <a:r>
              <a:rPr lang="en-GB" dirty="0" err="1"/>
              <a:t>doh</a:t>
            </a:r>
            <a:r>
              <a:rPr lang="en-GB" dirty="0"/>
              <a:t> of something you like to do (and talk about what it is), make an origami 'snapper' and add kind thoughts to it</a:t>
            </a:r>
          </a:p>
          <a:p>
            <a:r>
              <a:rPr lang="en-GB" dirty="0"/>
              <a:t> </a:t>
            </a:r>
          </a:p>
          <a:p>
            <a:r>
              <a:rPr lang="en-GB" b="1" dirty="0"/>
              <a:t>Connect</a:t>
            </a:r>
            <a:endParaRPr lang="en-GB" dirty="0"/>
          </a:p>
          <a:p>
            <a:r>
              <a:rPr lang="en-GB" dirty="0"/>
              <a:t>Memory bag to prompt children to share their good memories – in my bag currently I have:</a:t>
            </a:r>
          </a:p>
          <a:p>
            <a:r>
              <a:rPr lang="en-GB" dirty="0"/>
              <a:t>-          A teddy bear – what is their favourite toy (for teacher workshops maybe what was their favourite childhood toy)</a:t>
            </a:r>
          </a:p>
          <a:p>
            <a:r>
              <a:rPr lang="en-GB" dirty="0"/>
              <a:t>-          A postcard – where was the last place they went on holiday</a:t>
            </a:r>
          </a:p>
          <a:p>
            <a:r>
              <a:rPr lang="en-GB" dirty="0"/>
              <a:t>-          A book – what is their favourite story?</a:t>
            </a:r>
          </a:p>
          <a:p>
            <a:r>
              <a:rPr lang="en-GB" dirty="0"/>
              <a:t>-          A tube map – have they been to London and if so, what did they see?</a:t>
            </a:r>
          </a:p>
          <a:p>
            <a:r>
              <a:rPr lang="en-GB" dirty="0"/>
              <a:t>-          A picture of a dog/cat – do they have a family pet and if so, what is the best thing about them e.g. soft fur, going for a walk, having a cuddle etc</a:t>
            </a:r>
          </a:p>
          <a:p>
            <a:r>
              <a:rPr lang="en-GB" dirty="0"/>
              <a:t>-          A film </a:t>
            </a:r>
            <a:r>
              <a:rPr lang="en-GB" dirty="0" err="1"/>
              <a:t>dvd</a:t>
            </a:r>
            <a:r>
              <a:rPr lang="en-GB" dirty="0"/>
              <a:t> and/or an old cinema ticket – what film do they like and what did they last see at the cinema?</a:t>
            </a:r>
          </a:p>
          <a:p>
            <a:r>
              <a:rPr lang="en-GB" dirty="0"/>
              <a:t>-          A bauble from the Christmas tree – what do they do as a family at Christmas that is special?</a:t>
            </a:r>
          </a:p>
          <a:p>
            <a:r>
              <a:rPr lang="en-GB" dirty="0"/>
              <a:t>-          A picture of a football club – who do they support and/or what sport do they like to watch?</a:t>
            </a:r>
          </a:p>
          <a:p>
            <a:r>
              <a:rPr lang="en-GB" dirty="0"/>
              <a:t> </a:t>
            </a:r>
          </a:p>
          <a:p>
            <a:r>
              <a:rPr lang="en-GB" b="1" dirty="0"/>
              <a:t>Give (share) – any of the following:</a:t>
            </a:r>
            <a:endParaRPr lang="en-GB" dirty="0"/>
          </a:p>
          <a:p>
            <a:r>
              <a:rPr lang="en-GB" dirty="0"/>
              <a:t>-          Draw a tree on a piece of flipchart paper – ask children to write or draw on a post-it note what they do to help them to relax, and talk about why it helps</a:t>
            </a:r>
          </a:p>
          <a:p>
            <a:r>
              <a:rPr lang="en-GB" dirty="0"/>
              <a:t>-          Hang up a ‘washing line’ – give the children a small piece of card or paper and ask them to draw or write one positive thing that has happened today or one kind thought that they would like to share with others – then hand the thoughts on the line and talk about the responses</a:t>
            </a:r>
          </a:p>
          <a:p>
            <a:r>
              <a:rPr lang="en-GB" dirty="0"/>
              <a:t>-          Make a </a:t>
            </a:r>
            <a:r>
              <a:rPr lang="en-GB" dirty="0" err="1"/>
              <a:t>play-doh</a:t>
            </a:r>
            <a:r>
              <a:rPr lang="en-GB" dirty="0"/>
              <a:t> model of something they enjoy (if keep learning activity was to make </a:t>
            </a:r>
            <a:r>
              <a:rPr lang="en-GB" dirty="0" err="1"/>
              <a:t>play-doh</a:t>
            </a:r>
            <a:r>
              <a:rPr lang="en-GB" dirty="0"/>
              <a:t>).</a:t>
            </a:r>
          </a:p>
          <a:p>
            <a:r>
              <a:rPr lang="en-GB" dirty="0"/>
              <a:t> </a:t>
            </a:r>
          </a:p>
          <a:p>
            <a:r>
              <a:rPr lang="en-GB" b="1" dirty="0"/>
              <a:t>Take notice</a:t>
            </a:r>
            <a:endParaRPr lang="en-GB" dirty="0"/>
          </a:p>
          <a:p>
            <a:r>
              <a:rPr lang="en-GB" dirty="0"/>
              <a:t>-          If it is possible to go outside, take the children out to the playground/field and ask them to take a photograph (they could even take an imaginary photo using their hands to make a frame) of something that they think is beautiful.</a:t>
            </a:r>
          </a:p>
          <a:p>
            <a:r>
              <a:rPr lang="en-GB" dirty="0"/>
              <a:t>-          Provide some paper, big leaves collected from outside, crayons – let the children create some leaf rubbings to reflect the outside environment and then display as a collage</a:t>
            </a:r>
          </a:p>
          <a:p>
            <a:r>
              <a:rPr lang="en-GB" dirty="0"/>
              <a:t>-          Carry out the ‘take notice’ activity – ‘5 things’ – learning about the senses:  sight, hearing, touch, smell, taste.</a:t>
            </a:r>
          </a:p>
          <a:p>
            <a:r>
              <a:rPr lang="en-GB" dirty="0"/>
              <a:t> </a:t>
            </a:r>
          </a:p>
          <a:p>
            <a:r>
              <a:rPr lang="en-GB" b="1" dirty="0"/>
              <a:t>Care for the Planet</a:t>
            </a:r>
            <a:endParaRPr lang="en-GB" dirty="0"/>
          </a:p>
          <a:p>
            <a:r>
              <a:rPr lang="en-GB" dirty="0"/>
              <a:t>-          Make some ‘mini bug hotels’ out of cardboard tubes, straws and string, then hang them outside to create a bug-friendly environment</a:t>
            </a:r>
          </a:p>
          <a:p>
            <a:r>
              <a:rPr lang="en-GB" dirty="0"/>
              <a:t>-          Ask the children to think about projects that they do at school which help take care of the planet e.g. collecting rubbish on a ‘womble’ walk, eco-schools, reducing food waste at lunch time etc</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29</a:t>
            </a:fld>
            <a:endParaRPr lang="en-GB" dirty="0"/>
          </a:p>
        </p:txBody>
      </p:sp>
    </p:spTree>
    <p:extLst>
      <p:ext uri="{BB962C8B-B14F-4D97-AF65-F5344CB8AC3E}">
        <p14:creationId xmlns:p14="http://schemas.microsoft.com/office/powerpoint/2010/main" val="2076464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Tips for wellbeing:</a:t>
            </a:r>
          </a:p>
          <a:p>
            <a:pPr marL="285750" lvl="0" indent="-285750">
              <a:buFont typeface="Wingdings" panose="05000000000000000000" pitchFamily="2" charset="2"/>
              <a:buChar char="ü"/>
            </a:pPr>
            <a:r>
              <a:rPr lang="en-GB" sz="1200" b="1" dirty="0">
                <a:solidFill>
                  <a:prstClr val="white"/>
                </a:solidFill>
                <a:latin typeface="Arial" panose="020B0604020202020204" pitchFamily="34" charset="0"/>
                <a:cs typeface="Arial" panose="020B0604020202020204" pitchFamily="34" charset="0"/>
              </a:rPr>
              <a:t>Eat right </a:t>
            </a:r>
            <a:r>
              <a:rPr lang="en-GB" sz="1200" dirty="0">
                <a:solidFill>
                  <a:prstClr val="white"/>
                </a:solidFill>
                <a:latin typeface="Arial" panose="020B0604020202020204" pitchFamily="34" charset="0"/>
                <a:cs typeface="Arial" panose="020B0604020202020204" pitchFamily="34" charset="0"/>
              </a:rPr>
              <a:t>- eat fresh fruit and veg and have a proper breakfasts. Fuel your brain as well as your body - no one can think straight on coffee and chocolate.</a:t>
            </a:r>
          </a:p>
          <a:p>
            <a:pPr marL="285750" lvl="0" indent="-285750">
              <a:buFont typeface="Wingdings" panose="05000000000000000000" pitchFamily="2" charset="2"/>
              <a:buChar char="ü"/>
            </a:pPr>
            <a:endParaRPr lang="en-GB" sz="1200" dirty="0">
              <a:solidFill>
                <a:prstClr val="white"/>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GB" sz="1200" b="1" dirty="0">
                <a:solidFill>
                  <a:prstClr val="white"/>
                </a:solidFill>
                <a:latin typeface="Arial" panose="020B0604020202020204" pitchFamily="34" charset="0"/>
                <a:cs typeface="Arial" panose="020B0604020202020204" pitchFamily="34" charset="0"/>
              </a:rPr>
              <a:t>Sleep well </a:t>
            </a:r>
            <a:r>
              <a:rPr lang="en-GB" sz="1200" dirty="0">
                <a:solidFill>
                  <a:prstClr val="white"/>
                </a:solidFill>
                <a:latin typeface="Arial" panose="020B0604020202020204" pitchFamily="34" charset="0"/>
                <a:cs typeface="Arial" panose="020B0604020202020204" pitchFamily="34" charset="0"/>
              </a:rPr>
              <a:t>- wind down before bed and don't revise/work under the duvet - your bed is a sanctuary, not a desk. Get your eight hours.</a:t>
            </a:r>
          </a:p>
          <a:p>
            <a:pPr marL="285750" lvl="0" indent="-285750">
              <a:buFont typeface="Wingdings" panose="05000000000000000000" pitchFamily="2" charset="2"/>
              <a:buChar char="ü"/>
            </a:pPr>
            <a:endParaRPr lang="en-GB" sz="1200" b="1" dirty="0">
              <a:solidFill>
                <a:prstClr val="white"/>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pPr>
            <a:r>
              <a:rPr lang="en-GB" sz="1200" b="1" dirty="0">
                <a:solidFill>
                  <a:prstClr val="white"/>
                </a:solidFill>
                <a:latin typeface="Arial" panose="020B0604020202020204" pitchFamily="34" charset="0"/>
                <a:cs typeface="Arial" panose="020B0604020202020204" pitchFamily="34" charset="0"/>
              </a:rPr>
              <a:t>Exercise </a:t>
            </a:r>
            <a:r>
              <a:rPr lang="en-GB" sz="1200" dirty="0">
                <a:solidFill>
                  <a:prstClr val="white"/>
                </a:solidFill>
                <a:latin typeface="Arial" panose="020B0604020202020204" pitchFamily="34" charset="0"/>
                <a:cs typeface="Arial" panose="020B0604020202020204" pitchFamily="34" charset="0"/>
              </a:rPr>
              <a:t>- nothing de-stresses the mind faster than physical activity, so build it into your timetable.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30</a:t>
            </a:fld>
            <a:endParaRPr lang="en-GB" dirty="0"/>
          </a:p>
        </p:txBody>
      </p:sp>
    </p:spTree>
    <p:extLst>
      <p:ext uri="{BB962C8B-B14F-4D97-AF65-F5344CB8AC3E}">
        <p14:creationId xmlns:p14="http://schemas.microsoft.com/office/powerpoint/2010/main" val="296962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 understand the eight principles of a Whole-School Approach to wellbeing and how to apply them. </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To provide some tools and techniques to support your own wellbeing, as well as others.</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3</a:t>
            </a:fld>
            <a:endParaRPr lang="en-GB" dirty="0"/>
          </a:p>
        </p:txBody>
      </p:sp>
    </p:spTree>
    <p:extLst>
      <p:ext uri="{BB962C8B-B14F-4D97-AF65-F5344CB8AC3E}">
        <p14:creationId xmlns:p14="http://schemas.microsoft.com/office/powerpoint/2010/main" val="3498060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our HeadStart website, other Useful websites: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Anna Freud Self Care</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bg1"/>
                </a:solidFill>
                <a:latin typeface="Arial" panose="020B0604020202020204" pitchFamily="34" charset="0"/>
                <a:cs typeface="Arial" panose="020B0604020202020204" pitchFamily="34" charset="0"/>
              </a:rPr>
              <a:t>Tips on some of the things everybody can do for their wellbeing and mental health.</a:t>
            </a:r>
            <a:endParaRPr kumimoji="0" lang="en-US"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lvl="0">
              <a:defRPr/>
            </a:pPr>
            <a:r>
              <a:rPr lang="en-US" kern="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https://www.annafreud.org/on-my-mind/self-care/</a:t>
            </a:r>
            <a:r>
              <a:rPr lang="en-US" kern="0" dirty="0">
                <a:solidFill>
                  <a:schemeClr val="bg1"/>
                </a:solidFill>
                <a:latin typeface="Arial" panose="020B0604020202020204" pitchFamily="34" charset="0"/>
                <a:cs typeface="Arial" panose="020B0604020202020204" pitchFamily="34" charset="0"/>
              </a:rPr>
              <a:t> </a:t>
            </a: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AnxietyUK</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AnxietyUK</a:t>
            </a: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run helplines, email support, live chats and therapy services for people with anxiety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disorders.</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http://www.anxietyuk.org.uk/ </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www.anxietyuk.org.uk/about-anxiety/young-people-and-anxiety/exam-stress-and-anxiety</a:t>
            </a:r>
            <a:r>
              <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C.A.L.M</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C.A.L.M (campaign against living miserably) is a charity dedicated to preventing male suicide. They have lots of information on their website and run a helpline from five to midnight.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http://www.thecalmzone.net/</a:t>
            </a:r>
            <a:r>
              <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Mind</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Mind offers advice and support to people with mental health problems. Their helpline runs nine to six</a:t>
            </a:r>
            <a:r>
              <a:rPr lang="en-GB" sz="1200" kern="0" dirty="0">
                <a:solidFill>
                  <a:schemeClr val="bg1"/>
                </a:solidFill>
                <a:latin typeface="Arial" panose="020B0604020202020204" pitchFamily="34" charset="0"/>
                <a:cs typeface="Arial" panose="020B0604020202020204" pitchFamily="34" charset="0"/>
              </a:rPr>
              <a:t> </a:t>
            </a:r>
            <a:r>
              <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from Monday to Friday.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http://www.mind.org.uk/</a:t>
            </a:r>
            <a:endParaRPr kumimoji="0" lang="en-GB"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Live It Well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http://www.liveitwell.org.uk/</a:t>
            </a:r>
            <a:endParaRPr kumimoji="0" lang="en-GB" sz="1200" b="0"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31</a:t>
            </a:fld>
            <a:endParaRPr lang="en-GB" dirty="0"/>
          </a:p>
        </p:txBody>
      </p:sp>
    </p:spTree>
    <p:extLst>
      <p:ext uri="{BB962C8B-B14F-4D97-AF65-F5344CB8AC3E}">
        <p14:creationId xmlns:p14="http://schemas.microsoft.com/office/powerpoint/2010/main" val="1937543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Does anyone have any questions?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750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would like any further information or wish to contact us, here are the details.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7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the group whether there is a fire alarm test or not for the duration of the workshop. In the event of a real fire, leave at the exits, direct to exits, and meet at the muster point. Tell the group where this is. </a:t>
            </a:r>
          </a:p>
          <a:p>
            <a:endParaRPr lang="en-GB" b="1" dirty="0"/>
          </a:p>
          <a:p>
            <a:r>
              <a:rPr lang="en-GB" b="1" dirty="0"/>
              <a:t>Conditions for Learning (Ground Rules)</a:t>
            </a:r>
          </a:p>
          <a:p>
            <a:endParaRPr lang="en-GB" b="1" dirty="0"/>
          </a:p>
          <a:p>
            <a:r>
              <a:rPr lang="en-GB" sz="1200" dirty="0">
                <a:solidFill>
                  <a:srgbClr val="000000"/>
                </a:solidFill>
                <a:latin typeface="Arial" pitchFamily="34" charset="0"/>
                <a:cs typeface="Arial" pitchFamily="34" charset="0"/>
              </a:rPr>
              <a:t>Mobile phones on silent, if you need to take a call please step outside the room.</a:t>
            </a:r>
          </a:p>
          <a:p>
            <a:r>
              <a:rPr lang="en-GB" sz="1200" dirty="0">
                <a:solidFill>
                  <a:srgbClr val="000000"/>
                </a:solidFill>
                <a:latin typeface="Arial" pitchFamily="34" charset="0"/>
                <a:cs typeface="Arial" pitchFamily="34" charset="0"/>
              </a:rPr>
              <a:t>Please acknowledge others right to be heard, please listen to colleagues when they are talking.</a:t>
            </a:r>
          </a:p>
          <a:p>
            <a:r>
              <a:rPr lang="en-GB" sz="1200" dirty="0">
                <a:solidFill>
                  <a:srgbClr val="000000"/>
                </a:solidFill>
                <a:latin typeface="Arial" pitchFamily="34" charset="0"/>
                <a:cs typeface="Arial" pitchFamily="34" charset="0"/>
              </a:rPr>
              <a:t>Keep an open mind.</a:t>
            </a:r>
          </a:p>
          <a:p>
            <a:r>
              <a:rPr lang="en-GB" sz="1200" dirty="0">
                <a:solidFill>
                  <a:srgbClr val="000000"/>
                </a:solidFill>
                <a:latin typeface="Arial" pitchFamily="34" charset="0"/>
                <a:cs typeface="Arial" pitchFamily="34" charset="0"/>
              </a:rPr>
              <a:t>Respectful challenge is encouraged.</a:t>
            </a:r>
          </a:p>
          <a:p>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21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Ice breaker activity. Please pair up and draw your partner, without looking at the piece of paper in front of you. Here is one I did last week! </a:t>
            </a:r>
          </a:p>
          <a:p>
            <a:endParaRPr lang="en-GB" dirty="0"/>
          </a:p>
          <a:p>
            <a:r>
              <a:rPr lang="en-GB" dirty="0"/>
              <a:t>2 mins – paper and pencils / pen needed.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5</a:t>
            </a:fld>
            <a:endParaRPr lang="en-GB" dirty="0"/>
          </a:p>
        </p:txBody>
      </p:sp>
    </p:spTree>
    <p:extLst>
      <p:ext uri="{BB962C8B-B14F-4D97-AF65-F5344CB8AC3E}">
        <p14:creationId xmlns:p14="http://schemas.microsoft.com/office/powerpoint/2010/main" val="15613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latin typeface="Arial" panose="020B0604020202020204" pitchFamily="34" charset="0"/>
                <a:cs typeface="Arial" panose="020B0604020202020204" pitchFamily="34" charset="0"/>
              </a:rPr>
              <a:t>Resilience isn't about never falling down, its about getting back up again, in your own time, and being kind to yourself and others to do so.  </a:t>
            </a:r>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Resilience is the ability to survive and thrive under difficult conditions, for example, if a child is sitting alone in the play ground, can they be resilient enough to find a friend/group of children to play with?</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Some say its being able to BOUNCE BACK from the difficult things or times in life, this could include, peer pressure, losing a pet, friendship issues and/or traumatic experience’s.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Resilient people continue to develop to their own potential even when circumstances are against them.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Resilience develops all of the time and is achieved through meeting challenges successfully.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Vulnerability and resilience can change. One day you may be feeling resilient and able to deal with any difficult things that day brings. Other days, for example if you have a cold or a headache, you may be feeling less resilient.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Resilience is always at this moment in time, i.e. how resilient do you feel today, at this time, right now.</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Resilience is different from just coping.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46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Despite so many children needing support, only 1 in 4 young people with a mental disorder reported accessing specialist mental health services in the previous year.</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Children and young people were much more likely to have accessed</a:t>
            </a:r>
          </a:p>
          <a:p>
            <a:pPr marL="171707" indent="-171707">
              <a:buFont typeface="Arial" panose="020B0604020202020204" pitchFamily="34" charset="0"/>
              <a:buChar char="•"/>
            </a:pPr>
            <a:r>
              <a:rPr lang="en-GB" sz="1200" dirty="0">
                <a:latin typeface="Arial" panose="020B0604020202020204" pitchFamily="34" charset="0"/>
                <a:cs typeface="Arial" panose="020B0604020202020204" pitchFamily="34" charset="0"/>
              </a:rPr>
              <a:t>informal support sources (such as online support, or from their friends and family) or</a:t>
            </a:r>
          </a:p>
          <a:p>
            <a:pPr marL="171707" indent="-171707">
              <a:buFont typeface="Arial" panose="020B0604020202020204" pitchFamily="34" charset="0"/>
              <a:buChar char="•"/>
            </a:pPr>
            <a:r>
              <a:rPr lang="en-GB" sz="1200" dirty="0">
                <a:latin typeface="Arial" panose="020B0604020202020204" pitchFamily="34" charset="0"/>
                <a:cs typeface="Arial" panose="020B0604020202020204" pitchFamily="34" charset="0"/>
              </a:rPr>
              <a:t>other forms of professional support (e.g. teachers or primary care professionals).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Family and social support also had an association with mental health disorders. Rates of disorder were higher for children whose parents had a mental health problem, or who received disability-related income, and for children whose families had the lowest levels of functioning.</a:t>
            </a:r>
          </a:p>
          <a:p>
            <a:pPr marL="171707" indent="-171707">
              <a:buFont typeface="Arial" panose="020B0604020202020204" pitchFamily="34" charset="0"/>
              <a:buChar char="•"/>
            </a:pPr>
            <a:r>
              <a:rPr lang="en-GB" sz="1200" dirty="0">
                <a:latin typeface="Arial" panose="020B0604020202020204" pitchFamily="34" charset="0"/>
                <a:cs typeface="Arial" panose="020B0604020202020204" pitchFamily="34" charset="0"/>
              </a:rPr>
              <a:t>This was particularly pronounced for very young children (aged 2-4). 14.9% of children whose parents had poor mental health had a disorder themselves by the age of 4.</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Children with a disorder were less likely to participate in school-based or other external clubs (e.g. afterschool clubs, sports, arts, music or drama clubs) and were more likely to report low levels of social support, and smaller social networks.</a:t>
            </a:r>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These figures illustrate how mental health disorders can occur from early childhood, and that their prevalence increases with age, particularly for young women.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highlights the importance of intervening early to prevent the development of mental health problems.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factors associated with mental health disorders in these statistics point toward environmental and social influences that can act as important risk and protective factors for young people’s mental health.</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Capitalising on opportunities to provide children with supportive environments early is key to ensure good mental health for all children and young people.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34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Introduce WSA with the following quotes / info: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whole school approach is cohesive, collective and collaborative action in and by a school community that has been strategically constructed to improve student learning, behaviour and wellbeing, and the conditions that support these.”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whole-school approach involves all parts of the school working together and being committed. It needs partnership working between governors, senior leaders, teachers and all school staff, as well as parents, carers and the wider community.”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 is widely recognised that a child’s emotional health and wellbeing influences their cognitive development and learning as well as their physical and social health and their mental wellbeing in adulthood so supporting schools, as a setting, to promote emotional health and wellbeing as part of their every day work creates a sound foundation for success.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Can also use the below to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National Institute for Health and Care Excellence (NICE) advises that primary schools and secondary schools should be supported to adopt a comprehensive, ‘whole school’ approach to promoting the social and emotional wellbeing of children and young people.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Such an approach moves beyond learning and teaching to pervade all aspects of the life of a school, and has been found to be effective in bringing about and sustaining health benefits. A simple way to think about this its not just what C&amp;YPs learn but how they learn it and the experience of the whole school day. </a:t>
            </a:r>
          </a:p>
          <a:p>
            <a:endParaRPr lang="en-GB" dirty="0"/>
          </a:p>
        </p:txBody>
      </p:sp>
      <p:sp>
        <p:nvSpPr>
          <p:cNvPr id="4" name="Slide Number Placeholder 3"/>
          <p:cNvSpPr>
            <a:spLocks noGrp="1"/>
          </p:cNvSpPr>
          <p:nvPr>
            <p:ph type="sldNum" sz="quarter" idx="5"/>
          </p:nvPr>
        </p:nvSpPr>
        <p:spPr/>
        <p:txBody>
          <a:bodyPr/>
          <a:lstStyle/>
          <a:p>
            <a:fld id="{C4F0D340-8D95-42CD-BF6F-9759C3716DB9}" type="slidenum">
              <a:rPr lang="en-GB" smtClean="0"/>
              <a:t>8</a:t>
            </a:fld>
            <a:endParaRPr lang="en-GB" dirty="0"/>
          </a:p>
        </p:txBody>
      </p:sp>
    </p:spTree>
    <p:extLst>
      <p:ext uri="{BB962C8B-B14F-4D97-AF65-F5344CB8AC3E}">
        <p14:creationId xmlns:p14="http://schemas.microsoft.com/office/powerpoint/2010/main" val="8017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A whole-school approach is about developing a positive ethos and culture – where everyone feels that they belong.</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involves working with families and making sure that the whole school community is welcoming, inclusive and respectful.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means maximising children’s learning through promoting good emotional health and wellbeing across the school – through the curriculum, early support for pupils, staff-pupil relationships, leadership and a commitment from everybody.</a:t>
            </a:r>
          </a:p>
          <a:p>
            <a:endParaRPr lang="en-GB" sz="1200" dirty="0">
              <a:latin typeface="Arial" panose="020B0604020202020204" pitchFamily="34" charset="0"/>
              <a:cs typeface="Arial" panose="020B0604020202020204" pitchFamily="34" charset="0"/>
            </a:endParaRPr>
          </a:p>
          <a:p>
            <a:pPr defTabSz="915772">
              <a:defRPr/>
            </a:pPr>
            <a:r>
              <a:rPr lang="en-GB" sz="1200" dirty="0">
                <a:latin typeface="Arial" panose="020B0604020202020204" pitchFamily="34" charset="0"/>
                <a:cs typeface="Arial" panose="020B0604020202020204" pitchFamily="34" charset="0"/>
              </a:rPr>
              <a:t>Adopting a whole-school approach to mental health and wellbeing is a process, not a one-off activity. </a:t>
            </a:r>
          </a:p>
          <a:p>
            <a:pPr defTabSz="915772">
              <a:defRPr/>
            </a:pPr>
            <a:endParaRPr lang="en-GB" sz="1200" dirty="0">
              <a:latin typeface="Arial" panose="020B0604020202020204" pitchFamily="34" charset="0"/>
              <a:cs typeface="Arial" panose="020B0604020202020204" pitchFamily="34" charset="0"/>
            </a:endParaRPr>
          </a:p>
          <a:p>
            <a:pPr defTabSz="915772">
              <a:defRPr/>
            </a:pPr>
            <a:r>
              <a:rPr lang="en-GB" sz="1200" dirty="0">
                <a:latin typeface="Arial" panose="020B0604020202020204" pitchFamily="34" charset="0"/>
                <a:cs typeface="Arial" panose="020B0604020202020204" pitchFamily="34" charset="0"/>
              </a:rPr>
              <a:t>To describe a school as ‘Resilient and emotionally healthy’ involves assessment, planning and ongoing evaluation.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Whole School approach is designed to have population level impact.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F0D340-8D95-42CD-BF6F-9759C3716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04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9DD2-EF4A-4130-BF94-8B9CD09C6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82B129-2C50-4FB1-B29A-A2E7FDD38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96952-86CB-4C3F-8431-71FA2888BAB6}"/>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4414AB2F-B405-4A25-8C03-3FA5B68B13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2AA830-A4B7-4AD6-A6DE-13B71888DFD0}"/>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23918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3151-3F3E-481E-A9FE-B23EAADCAD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9A0A68-40E0-456D-89FD-E53BC7228E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4373BD-CD27-421B-8A7C-79266CB68746}"/>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F6D51ABA-D44D-412D-ADA2-2B77331FBE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991CED-A284-4955-AE6D-919AC1C9D4E6}"/>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140738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C68160-ADEA-4C84-9D2A-962913D8F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006975-9859-4886-8AE0-605E8C172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A643CF-C840-428E-9E0D-6954DB0216DE}"/>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40E0F2AE-BC3A-45E8-B5EC-066E56F4AD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ACB306-7971-4F4F-88BD-30CE3195AC8F}"/>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22405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95E6-BB03-4DA2-BCE5-D687DA59FD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607834-FD81-4AB8-B2A8-44444D7090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F45C95-3729-4E00-92C0-186B4C0ACAD7}"/>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FB7FC591-2DF3-40EB-89B9-19BD0EB73C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4812AC-3C23-4A6D-9964-03E8578AB9FF}"/>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35919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AEC8-2435-40A0-9F39-9D2708A85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1A036C-0035-4B9B-859D-2F15EC315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15F5C8-8A68-4FC5-87AD-50C85B414DB2}"/>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F5523C53-148B-415D-B3A3-2B69659AD3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C542CD-47ED-476A-AC4F-BB725C8FD1B8}"/>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322525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BCDA-D84F-440D-95B3-73B095D92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0AAB3-7BBB-4920-B6BC-7ACCB6DD4D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CA5145-5F73-43D7-8508-E13E21CF8E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AC1843-DF4A-4B9B-A9DB-DD91E2410655}"/>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6" name="Footer Placeholder 5">
            <a:extLst>
              <a:ext uri="{FF2B5EF4-FFF2-40B4-BE49-F238E27FC236}">
                <a16:creationId xmlns:a16="http://schemas.microsoft.com/office/drawing/2014/main" id="{339008FD-5219-4674-B4D8-E60A12BA8B5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A7C169-1A4C-46A3-A66C-0E6E25279CE5}"/>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182881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06BE-9FA2-486D-B707-89AD6C16EA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F1F532-F240-47B8-B24E-28AB896362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3DBC22-93ED-44A0-B055-A35EF38248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8723B5-C482-4254-9C88-B45855F89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D4680A-C13E-4D9D-B7A4-0932B30950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39569-7742-4856-9EC3-903FD7193E53}"/>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8" name="Footer Placeholder 7">
            <a:extLst>
              <a:ext uri="{FF2B5EF4-FFF2-40B4-BE49-F238E27FC236}">
                <a16:creationId xmlns:a16="http://schemas.microsoft.com/office/drawing/2014/main" id="{5A5B0FD4-AFC0-4717-B132-EDE400AB030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AE49C9A-D04F-42E6-96B1-0C406111C9FB}"/>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325115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4CA0-1255-49D9-AA0F-8C5D16DE68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70E47C-A7A9-49BF-BB61-C6652826CAA7}"/>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4" name="Footer Placeholder 3">
            <a:extLst>
              <a:ext uri="{FF2B5EF4-FFF2-40B4-BE49-F238E27FC236}">
                <a16:creationId xmlns:a16="http://schemas.microsoft.com/office/drawing/2014/main" id="{79CCF8C0-F26F-4FDD-8294-84165A79534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D5E8283-C550-4178-B72A-08615FB13014}"/>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14741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56353-2E5F-43B9-9437-A79081EA14EC}"/>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3" name="Footer Placeholder 2">
            <a:extLst>
              <a:ext uri="{FF2B5EF4-FFF2-40B4-BE49-F238E27FC236}">
                <a16:creationId xmlns:a16="http://schemas.microsoft.com/office/drawing/2014/main" id="{8F98F658-71DD-42D2-AA30-E2B96ED26EB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CEC1C19-8457-42D7-8DB7-BBA6AACECE9C}"/>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387209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1079-0BDB-4CA7-9DEF-899DF1057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3A3433-3471-4106-8538-318C62437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B7D7D3-316A-4187-8019-67B940DA4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ABA0D0-DED6-46C6-8216-276DBE3F5068}"/>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6" name="Footer Placeholder 5">
            <a:extLst>
              <a:ext uri="{FF2B5EF4-FFF2-40B4-BE49-F238E27FC236}">
                <a16:creationId xmlns:a16="http://schemas.microsoft.com/office/drawing/2014/main" id="{06A18189-421D-46A8-8A5A-036BD46C754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325988-1F63-47CF-9757-78DB9CCEEFFA}"/>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40508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79DF-47C6-4B21-B51B-146447769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5A49A9-BCEE-4FCB-A3DE-DC097BD4A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0E7043D-3220-4B6E-B3A1-CB680BA82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F94C04-EC8D-4B0C-A8CB-8C342BAD8ECC}"/>
              </a:ext>
            </a:extLst>
          </p:cNvPr>
          <p:cNvSpPr>
            <a:spLocks noGrp="1"/>
          </p:cNvSpPr>
          <p:nvPr>
            <p:ph type="dt" sz="half" idx="10"/>
          </p:nvPr>
        </p:nvSpPr>
        <p:spPr/>
        <p:txBody>
          <a:bodyPr/>
          <a:lstStyle/>
          <a:p>
            <a:fld id="{50CFF123-09CF-432C-880B-D9D7ABAF0123}" type="datetimeFigureOut">
              <a:rPr lang="en-GB" smtClean="0"/>
              <a:t>14/04/2020</a:t>
            </a:fld>
            <a:endParaRPr lang="en-GB" dirty="0"/>
          </a:p>
        </p:txBody>
      </p:sp>
      <p:sp>
        <p:nvSpPr>
          <p:cNvPr id="6" name="Footer Placeholder 5">
            <a:extLst>
              <a:ext uri="{FF2B5EF4-FFF2-40B4-BE49-F238E27FC236}">
                <a16:creationId xmlns:a16="http://schemas.microsoft.com/office/drawing/2014/main" id="{D33246BF-92A0-4909-9B2F-4FF8C24504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C2EF07-482C-4134-86E9-70CA2733DB81}"/>
              </a:ext>
            </a:extLst>
          </p:cNvPr>
          <p:cNvSpPr>
            <a:spLocks noGrp="1"/>
          </p:cNvSpPr>
          <p:nvPr>
            <p:ph type="sldNum" sz="quarter" idx="12"/>
          </p:nvPr>
        </p:nvSpPr>
        <p:spPr/>
        <p:txBody>
          <a:bodyPr/>
          <a:lstStyle/>
          <a:p>
            <a:fld id="{EAB122E9-2181-4BF2-870D-9E2E3FDCF174}" type="slidenum">
              <a:rPr lang="en-GB" smtClean="0"/>
              <a:t>‹#›</a:t>
            </a:fld>
            <a:endParaRPr lang="en-GB" dirty="0"/>
          </a:p>
        </p:txBody>
      </p:sp>
    </p:spTree>
    <p:extLst>
      <p:ext uri="{BB962C8B-B14F-4D97-AF65-F5344CB8AC3E}">
        <p14:creationId xmlns:p14="http://schemas.microsoft.com/office/powerpoint/2010/main" val="160140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8ADBB-BA3C-4AFB-BD2E-C6E1ECEB1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9BED9E-839A-4599-A0D6-F3914181D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46FBCC-12DA-49AC-ABC3-B44474948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FF123-09CF-432C-880B-D9D7ABAF0123}" type="datetimeFigureOut">
              <a:rPr lang="en-GB" smtClean="0"/>
              <a:t>14/04/2020</a:t>
            </a:fld>
            <a:endParaRPr lang="en-GB" dirty="0"/>
          </a:p>
        </p:txBody>
      </p:sp>
      <p:sp>
        <p:nvSpPr>
          <p:cNvPr id="5" name="Footer Placeholder 4">
            <a:extLst>
              <a:ext uri="{FF2B5EF4-FFF2-40B4-BE49-F238E27FC236}">
                <a16:creationId xmlns:a16="http://schemas.microsoft.com/office/drawing/2014/main" id="{968FE40A-1409-4231-B9B8-4C2A3AD361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23895BA-395D-422E-A760-6705D603F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122E9-2181-4BF2-870D-9E2E3FDCF174}" type="slidenum">
              <a:rPr lang="en-GB" smtClean="0"/>
              <a:t>‹#›</a:t>
            </a:fld>
            <a:endParaRPr lang="en-GB" dirty="0"/>
          </a:p>
        </p:txBody>
      </p:sp>
    </p:spTree>
    <p:extLst>
      <p:ext uri="{BB962C8B-B14F-4D97-AF65-F5344CB8AC3E}">
        <p14:creationId xmlns:p14="http://schemas.microsoft.com/office/powerpoint/2010/main" val="373083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choolsweek.co.uk/tips-for-improving-staff-wellbeing-in-schools/" TargetMode="External"/><Relationship Id="rId3" Type="http://schemas.openxmlformats.org/officeDocument/2006/relationships/hyperlink" Target="https://assets.publishing.service.gov.uk/government/uploads/system/uploads/attachment_data/file/414908/Final_EHWB_draft_20_03_15.pdf" TargetMode="External"/><Relationship Id="rId7" Type="http://schemas.openxmlformats.org/officeDocument/2006/relationships/hyperlink" Target="https://youngminds.org.uk/resources/school-resources/caring-for-the-wellbeing-of-teachers-and-school-staf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theguardian.com/teacher-network/teacher-blog/2018/feb/01/staff-wellbeing-team-school-improved" TargetMode="External"/><Relationship Id="rId11" Type="http://schemas.openxmlformats.org/officeDocument/2006/relationships/image" Target="../media/image17.png"/><Relationship Id="rId5" Type="http://schemas.openxmlformats.org/officeDocument/2006/relationships/hyperlink" Target="https://www.mentallyhealthyschools.org.uk/whole-school-approach/" TargetMode="External"/><Relationship Id="rId10" Type="http://schemas.openxmlformats.org/officeDocument/2006/relationships/hyperlink" Target="https://kentresiliencehub.org.uk/" TargetMode="External"/><Relationship Id="rId4" Type="http://schemas.openxmlformats.org/officeDocument/2006/relationships/hyperlink" Target="file:///C:\Users\DenniG03\AppData\Local\Microsoft\Windows\INetCache\Content.Outlook\YDUOZ4OI\National%20Centre%20for%20Research%20-%20poor%20mental%20health%20and%20GCSE%20results%20link.pdf" TargetMode="External"/><Relationship Id="rId9" Type="http://schemas.openxmlformats.org/officeDocument/2006/relationships/hyperlink" Target="https://www.annafreud.org/media/7201/3rdanna-freud-booklet-staff-wellbeing-fina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http://www.liveitwell.org.uk/ways-to-wellbeing/six-ways-to-wellbeing/grow-your-world/attachment/grow-your-world-icon-square-copy/" TargetMode="External"/><Relationship Id="rId3" Type="http://schemas.openxmlformats.org/officeDocument/2006/relationships/hyperlink" Target="http://www.liveitwell.org.uk/ways-to-wellbeing/five-ways-to-wellbeing/be-active/attachment/be-active-square-copy/" TargetMode="External"/><Relationship Id="rId7" Type="http://schemas.openxmlformats.org/officeDocument/2006/relationships/hyperlink" Target="http://www.liveitwell.org.uk/ways-to-wellbeing/five-ways-to-wellbeing/give/attachment/give-square-copy/" TargetMode="External"/><Relationship Id="rId12"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www.liveitwell.org.uk/ways-to-wellbeing/five-ways-to-wellbeing/take-notice/attachment/take-notice-square-copy/" TargetMode="External"/><Relationship Id="rId5" Type="http://schemas.openxmlformats.org/officeDocument/2006/relationships/hyperlink" Target="http://www.liveitwell.org.uk/ways-to-wellbeing/five-ways-to-wellbeing/keep-learning/attachment/keep-learning-square-copy/" TargetMode="External"/><Relationship Id="rId10" Type="http://schemas.openxmlformats.org/officeDocument/2006/relationships/image" Target="../media/image33.jpeg"/><Relationship Id="rId4" Type="http://schemas.openxmlformats.org/officeDocument/2006/relationships/image" Target="../media/image30.jpeg"/><Relationship Id="rId9" Type="http://schemas.openxmlformats.org/officeDocument/2006/relationships/hyperlink" Target="http://www.liveitwell.org.uk/ways-to-wellbeing/five-ways-to-wellbeing/connect/attachment/connect-square-copy/" TargetMode="External"/><Relationship Id="rId1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mind.org.uk/" TargetMode="External"/><Relationship Id="rId3" Type="http://schemas.openxmlformats.org/officeDocument/2006/relationships/hyperlink" Target="https://www.annafreud.org/on-my-mind/self-care/" TargetMode="External"/><Relationship Id="rId7" Type="http://schemas.openxmlformats.org/officeDocument/2006/relationships/hyperlink" Target="http://www.liveitwell.org.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thecalmzone.net/" TargetMode="External"/><Relationship Id="rId5" Type="http://schemas.openxmlformats.org/officeDocument/2006/relationships/hyperlink" Target="http://www.anxietyuk.org.uk/about-anxiety/young-people-and-anxiety/exam-stress-and-anxiety" TargetMode="External"/><Relationship Id="rId4" Type="http://schemas.openxmlformats.org/officeDocument/2006/relationships/hyperlink" Target="http://www.anxietyuk.org.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entresiliencehub.org.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36CF6E-62AF-4852-8DAA-1A45EB2EC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0000">
            <a:off x="552137" y="723878"/>
            <a:ext cx="4396717" cy="6210673"/>
          </a:xfrm>
          <a:prstGeom prst="rect">
            <a:avLst/>
          </a:prstGeom>
        </p:spPr>
      </p:pic>
      <p:pic>
        <p:nvPicPr>
          <p:cNvPr id="10" name="Picture 9">
            <a:extLst>
              <a:ext uri="{FF2B5EF4-FFF2-40B4-BE49-F238E27FC236}">
                <a16:creationId xmlns:a16="http://schemas.microsoft.com/office/drawing/2014/main" id="{F8EBEBF3-3A5D-44D9-AB4F-6A0478651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299" y="5696669"/>
            <a:ext cx="1782718" cy="1161331"/>
          </a:xfrm>
          <a:prstGeom prst="rect">
            <a:avLst/>
          </a:prstGeom>
        </p:spPr>
      </p:pic>
      <p:pic>
        <p:nvPicPr>
          <p:cNvPr id="11" name="Picture 2" descr="cid:image002.png@01D4BC6D.6B5EA950">
            <a:extLst>
              <a:ext uri="{FF2B5EF4-FFF2-40B4-BE49-F238E27FC236}">
                <a16:creationId xmlns:a16="http://schemas.microsoft.com/office/drawing/2014/main" id="{0541D3B5-D5C7-45D3-89EF-22795AE2AF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622" t="10607" r="3230" b="9542"/>
          <a:stretch/>
        </p:blipFill>
        <p:spPr bwMode="auto">
          <a:xfrm>
            <a:off x="7942252" y="5695572"/>
            <a:ext cx="2144283" cy="116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1F107F7-84FD-43A9-8739-8039B9984E6A}"/>
              </a:ext>
            </a:extLst>
          </p:cNvPr>
          <p:cNvSpPr txBox="1"/>
          <p:nvPr/>
        </p:nvSpPr>
        <p:spPr>
          <a:xfrm>
            <a:off x="0" y="138201"/>
            <a:ext cx="12191999" cy="646331"/>
          </a:xfrm>
          <a:prstGeom prst="rect">
            <a:avLst/>
          </a:prstGeom>
          <a:noFill/>
        </p:spPr>
        <p:txBody>
          <a:bodyPr wrap="square" rtlCol="0">
            <a:spAutoFit/>
          </a:bodyPr>
          <a:lstStyle/>
          <a:p>
            <a:pPr lvl="0">
              <a:defRPr/>
            </a:pPr>
            <a:r>
              <a:rPr lang="en-GB" sz="3600" b="1" dirty="0">
                <a:solidFill>
                  <a:prstClr val="black"/>
                </a:solidFill>
                <a:latin typeface="Gulim" panose="020B0600000101010101" pitchFamily="34" charset="-127"/>
                <a:ea typeface="Gulim" panose="020B0600000101010101" pitchFamily="34" charset="-127"/>
              </a:rPr>
              <a:t>www.kentresiliencehub.org.uk     www.moodspark.org.uk</a:t>
            </a:r>
            <a:endParaRPr kumimoji="0" lang="en-GB" sz="3600" b="1" i="0" u="none" strike="noStrike" kern="1200" cap="none" spc="0" normalizeH="0" baseline="0" noProof="0" dirty="0">
              <a:ln>
                <a:noFill/>
              </a:ln>
              <a:solidFill>
                <a:prstClr val="black"/>
              </a:solidFill>
              <a:effectLst/>
              <a:uLnTx/>
              <a:uFillTx/>
              <a:latin typeface="Gulim" panose="020B0600000101010101" pitchFamily="34" charset="-127"/>
              <a:ea typeface="Gulim" panose="020B0600000101010101" pitchFamily="34" charset="-127"/>
              <a:cs typeface="+mn-cs"/>
            </a:endParaRPr>
          </a:p>
        </p:txBody>
      </p:sp>
      <p:sp>
        <p:nvSpPr>
          <p:cNvPr id="7" name="Title 4">
            <a:extLst>
              <a:ext uri="{FF2B5EF4-FFF2-40B4-BE49-F238E27FC236}">
                <a16:creationId xmlns:a16="http://schemas.microsoft.com/office/drawing/2014/main" id="{9EEC98DC-4149-4B28-B92B-B7C35058C156}"/>
              </a:ext>
            </a:extLst>
          </p:cNvPr>
          <p:cNvSpPr txBox="1">
            <a:spLocks/>
          </p:cNvSpPr>
          <p:nvPr/>
        </p:nvSpPr>
        <p:spPr>
          <a:xfrm>
            <a:off x="5683346" y="2580422"/>
            <a:ext cx="6095999" cy="1460325"/>
          </a:xfrm>
          <a:prstGeom prst="rect">
            <a:avLst/>
          </a:prstGeom>
          <a:solidFill>
            <a:srgbClr val="56BDEC"/>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GB" sz="43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Names</a:t>
            </a:r>
            <a:b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endPar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4332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A153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550FF2-7829-4BA3-BD5C-A5F7239A3615}"/>
              </a:ext>
            </a:extLst>
          </p:cNvPr>
          <p:cNvSpPr txBox="1"/>
          <p:nvPr/>
        </p:nvSpPr>
        <p:spPr>
          <a:xfrm>
            <a:off x="1267748" y="194942"/>
            <a:ext cx="94096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Benefits of a Whole School Approach</a:t>
            </a:r>
          </a:p>
        </p:txBody>
      </p:sp>
      <p:sp>
        <p:nvSpPr>
          <p:cNvPr id="5" name="TextBox 4">
            <a:extLst>
              <a:ext uri="{FF2B5EF4-FFF2-40B4-BE49-F238E27FC236}">
                <a16:creationId xmlns:a16="http://schemas.microsoft.com/office/drawing/2014/main" id="{DC340493-1B6E-49D0-B5B0-CBFDC577873E}"/>
              </a:ext>
            </a:extLst>
          </p:cNvPr>
          <p:cNvSpPr txBox="1"/>
          <p:nvPr/>
        </p:nvSpPr>
        <p:spPr>
          <a:xfrm>
            <a:off x="185815" y="1099227"/>
            <a:ext cx="7964888" cy="556383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Government policy (NICE, 2015; Public Health England, 2015) and empirical research demonstrates that a Whole-School Approach can lead to </a:t>
            </a:r>
            <a:r>
              <a:rPr lang="en-GB" sz="2400" b="1" dirty="0">
                <a:solidFill>
                  <a:schemeClr val="bg1"/>
                </a:solidFill>
                <a:latin typeface="Arial" panose="020B0604020202020204" pitchFamily="34" charset="0"/>
                <a:ea typeface="Gulim" panose="020B0600000101010101" pitchFamily="34" charset="-127"/>
                <a:cs typeface="Arial" panose="020B0604020202020204" pitchFamily="34" charset="0"/>
              </a:rPr>
              <a:t>improvements in the school culture, staff wellbeing, pupil behaviour, school attendance and academic attainment </a:t>
            </a: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a:t>
            </a:r>
            <a:r>
              <a:rPr lang="en-GB" sz="2400" dirty="0" err="1">
                <a:solidFill>
                  <a:schemeClr val="bg1"/>
                </a:solidFill>
                <a:latin typeface="Arial" panose="020B0604020202020204" pitchFamily="34" charset="0"/>
                <a:ea typeface="Gulim" panose="020B0600000101010101" pitchFamily="34" charset="-127"/>
                <a:cs typeface="Arial" panose="020B0604020202020204" pitchFamily="34" charset="0"/>
              </a:rPr>
              <a:t>Weare</a:t>
            </a: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 2015; Banerjee et al., 2014). </a:t>
            </a:r>
          </a:p>
          <a:p>
            <a:pPr marL="285750" indent="-285750">
              <a:lnSpc>
                <a:spcPct val="150000"/>
              </a:lnSpc>
              <a:buFont typeface="Wingdings" panose="05000000000000000000" pitchFamily="2" charset="2"/>
              <a:buChar char="ü"/>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Critically, a Whole-School Approach fosters a school culture which holds the </a:t>
            </a:r>
            <a:r>
              <a:rPr lang="en-GB" sz="2400" b="1" dirty="0">
                <a:solidFill>
                  <a:schemeClr val="bg1"/>
                </a:solidFill>
                <a:latin typeface="Arial" panose="020B0604020202020204" pitchFamily="34" charset="0"/>
                <a:ea typeface="Gulim" panose="020B0600000101010101" pitchFamily="34" charset="-127"/>
                <a:cs typeface="Arial" panose="020B0604020202020204" pitchFamily="34" charset="0"/>
              </a:rPr>
              <a:t>wellbeing of the entire school community at its forefront. </a:t>
            </a:r>
          </a:p>
        </p:txBody>
      </p:sp>
      <p:pic>
        <p:nvPicPr>
          <p:cNvPr id="7" name="Picture 6">
            <a:extLst>
              <a:ext uri="{FF2B5EF4-FFF2-40B4-BE49-F238E27FC236}">
                <a16:creationId xmlns:a16="http://schemas.microsoft.com/office/drawing/2014/main" id="{1E01156E-F6D7-4DC4-86B2-5C98EE276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167" y="2574388"/>
            <a:ext cx="4092017" cy="2728011"/>
          </a:xfrm>
          <a:prstGeom prst="rect">
            <a:avLst/>
          </a:prstGeom>
        </p:spPr>
      </p:pic>
    </p:spTree>
    <p:extLst>
      <p:ext uri="{BB962C8B-B14F-4D97-AF65-F5344CB8AC3E}">
        <p14:creationId xmlns:p14="http://schemas.microsoft.com/office/powerpoint/2010/main" val="101327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0" y="0"/>
            <a:ext cx="12191999" cy="6858000"/>
          </a:xfrm>
          <a:prstGeom prst="rect">
            <a:avLst/>
          </a:prstGeom>
          <a:solidFill>
            <a:srgbClr val="56BDEC"/>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CC8511B6-0C2E-46A2-888E-5BC2D58A9ADB}"/>
              </a:ext>
            </a:extLst>
          </p:cNvPr>
          <p:cNvSpPr txBox="1"/>
          <p:nvPr/>
        </p:nvSpPr>
        <p:spPr>
          <a:xfrm>
            <a:off x="187670" y="114062"/>
            <a:ext cx="118166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rPr>
              <a:t>Links between a WSA and the Ofsted 2019 framework</a:t>
            </a:r>
          </a:p>
        </p:txBody>
      </p:sp>
      <p:sp>
        <p:nvSpPr>
          <p:cNvPr id="6" name="TextBox 5">
            <a:extLst>
              <a:ext uri="{FF2B5EF4-FFF2-40B4-BE49-F238E27FC236}">
                <a16:creationId xmlns:a16="http://schemas.microsoft.com/office/drawing/2014/main" id="{6E166CC5-9C1E-4E92-BE55-603A91232CBD}"/>
              </a:ext>
            </a:extLst>
          </p:cNvPr>
          <p:cNvSpPr txBox="1"/>
          <p:nvPr/>
        </p:nvSpPr>
        <p:spPr>
          <a:xfrm>
            <a:off x="419815" y="1651112"/>
            <a:ext cx="10561983" cy="3046988"/>
          </a:xfrm>
          <a:prstGeom prst="rect">
            <a:avLst/>
          </a:prstGeom>
          <a:noFill/>
        </p:spPr>
        <p:txBody>
          <a:bodyPr wrap="square" rtlCol="0">
            <a:spAutoFit/>
          </a:bodyPr>
          <a:lstStyle/>
          <a:p>
            <a:r>
              <a:rPr lang="en-GB" sz="2400" i="1" dirty="0">
                <a:latin typeface="Arial" panose="020B0604020202020204" pitchFamily="34" charset="0"/>
                <a:cs typeface="Arial" panose="020B0604020202020204" pitchFamily="34" charset="0"/>
              </a:rPr>
              <a:t>“The curriculum and the provider’s wider work support learners to develop their character – including their resilience, confidence and independence –and help them know how to keep physically and mentally healthy.” </a:t>
            </a:r>
          </a:p>
          <a:p>
            <a:endParaRPr lang="en-GB" sz="2400" i="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sz="2400" dirty="0">
                <a:latin typeface="Arial" panose="020B0604020202020204" pitchFamily="34" charset="0"/>
                <a:cs typeface="Arial" panose="020B0604020202020204" pitchFamily="34" charset="0"/>
              </a:rPr>
              <a:t>A curriculum which extends beyond the academic, technical or vocational.</a:t>
            </a:r>
          </a:p>
          <a:p>
            <a:pPr marL="457200" indent="-457200">
              <a:buFont typeface="Wingdings" panose="05000000000000000000" pitchFamily="2" charset="2"/>
              <a:buChar char="ü"/>
            </a:pPr>
            <a:r>
              <a:rPr lang="en-GB" sz="2400" dirty="0">
                <a:latin typeface="Arial" panose="020B0604020202020204" pitchFamily="34" charset="0"/>
                <a:cs typeface="Arial" panose="020B0604020202020204" pitchFamily="34" charset="0"/>
              </a:rPr>
              <a:t>A positive environment with a culture of anti-bullying and respect.</a:t>
            </a:r>
          </a:p>
          <a:p>
            <a:pPr marL="457200" indent="-457200">
              <a:buFont typeface="Wingdings" panose="05000000000000000000" pitchFamily="2" charset="2"/>
              <a:buChar char="ü"/>
            </a:pPr>
            <a:r>
              <a:rPr lang="en-GB" sz="2400" dirty="0">
                <a:latin typeface="Arial" panose="020B0604020202020204" pitchFamily="34" charset="0"/>
                <a:cs typeface="Arial" panose="020B0604020202020204" pitchFamily="34" charset="0"/>
              </a:rPr>
              <a:t>Shared values, policies and practice at a Senior Leadership Level.</a:t>
            </a:r>
          </a:p>
        </p:txBody>
      </p:sp>
      <p:pic>
        <p:nvPicPr>
          <p:cNvPr id="8" name="Picture 5">
            <a:extLst>
              <a:ext uri="{FF2B5EF4-FFF2-40B4-BE49-F238E27FC236}">
                <a16:creationId xmlns:a16="http://schemas.microsoft.com/office/drawing/2014/main" id="{E891FC39-17B4-40EC-8664-68D33B3A1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687" y="4911711"/>
            <a:ext cx="3316237" cy="1693613"/>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425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134A96"/>
          </a:solidFill>
        </p:spPr>
        <p:txBody>
          <a:bodyPr wrap="square" rtlCol="0">
            <a:spAutoFit/>
          </a:bodyPr>
          <a:lstStyle/>
          <a:p>
            <a:endParaRPr lang="en-GB" dirty="0"/>
          </a:p>
        </p:txBody>
      </p:sp>
      <p:sp>
        <p:nvSpPr>
          <p:cNvPr id="3" name="Title 1">
            <a:extLst>
              <a:ext uri="{FF2B5EF4-FFF2-40B4-BE49-F238E27FC236}">
                <a16:creationId xmlns:a16="http://schemas.microsoft.com/office/drawing/2014/main" id="{E3B7D04D-013B-4BB9-B4CF-FB76E31C3729}"/>
              </a:ext>
            </a:extLst>
          </p:cNvPr>
          <p:cNvSpPr>
            <a:spLocks noGrp="1"/>
          </p:cNvSpPr>
          <p:nvPr>
            <p:ph type="title"/>
          </p:nvPr>
        </p:nvSpPr>
        <p:spPr>
          <a:xfrm>
            <a:off x="536904" y="432671"/>
            <a:ext cx="4284477" cy="1938992"/>
          </a:xfrm>
        </p:spPr>
        <p:txBody>
          <a:bodyPr>
            <a:normAutofit/>
          </a:bodyPr>
          <a:lstStyle/>
          <a:p>
            <a:pPr algn="ctr"/>
            <a:r>
              <a:rPr lang="en-GB" sz="4000" b="1" dirty="0">
                <a:solidFill>
                  <a:schemeClr val="bg1"/>
                </a:solidFill>
                <a:latin typeface="Gulim" panose="020B0600000101010101" pitchFamily="34" charset="-127"/>
                <a:ea typeface="Gulim" panose="020B0600000101010101" pitchFamily="34" charset="-127"/>
              </a:rPr>
              <a:t>Whole School Approach In Action</a:t>
            </a:r>
          </a:p>
        </p:txBody>
      </p:sp>
      <p:sp>
        <p:nvSpPr>
          <p:cNvPr id="5" name="TextBox 4">
            <a:extLst>
              <a:ext uri="{FF2B5EF4-FFF2-40B4-BE49-F238E27FC236}">
                <a16:creationId xmlns:a16="http://schemas.microsoft.com/office/drawing/2014/main" id="{B3346BAF-D2F1-4850-8838-9F2F55CA09D2}"/>
              </a:ext>
            </a:extLst>
          </p:cNvPr>
          <p:cNvSpPr txBox="1"/>
          <p:nvPr/>
        </p:nvSpPr>
        <p:spPr>
          <a:xfrm>
            <a:off x="437150" y="3069523"/>
            <a:ext cx="4600363" cy="1569660"/>
          </a:xfrm>
          <a:prstGeom prst="rect">
            <a:avLst/>
          </a:prstGeom>
          <a:noFill/>
        </p:spPr>
        <p:txBody>
          <a:bodyPr wrap="square" rtlCol="0">
            <a:spAutoFit/>
          </a:bodyPr>
          <a:lstStyle/>
          <a:p>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Activity: in your groups, match the Whole-School Approach principles to the examples of practice. </a:t>
            </a:r>
          </a:p>
        </p:txBody>
      </p:sp>
      <p:pic>
        <p:nvPicPr>
          <p:cNvPr id="6" name="Picture 5">
            <a:extLst>
              <a:ext uri="{FF2B5EF4-FFF2-40B4-BE49-F238E27FC236}">
                <a16:creationId xmlns:a16="http://schemas.microsoft.com/office/drawing/2014/main" id="{6B8F637E-5377-402C-AE82-CBC44FB1AA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9905" y="0"/>
            <a:ext cx="6752095" cy="6858000"/>
          </a:xfrm>
          <a:prstGeom prst="rect">
            <a:avLst/>
          </a:prstGeom>
          <a:noFill/>
          <a:ln>
            <a:noFill/>
          </a:ln>
        </p:spPr>
      </p:pic>
    </p:spTree>
    <p:extLst>
      <p:ext uri="{BB962C8B-B14F-4D97-AF65-F5344CB8AC3E}">
        <p14:creationId xmlns:p14="http://schemas.microsoft.com/office/powerpoint/2010/main" val="371989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8DB7"/>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B0685B-0BFC-4DE4-BD07-D14F7C5B59F0}"/>
              </a:ext>
            </a:extLst>
          </p:cNvPr>
          <p:cNvGraphicFramePr>
            <a:graphicFrameLocks noGrp="1"/>
          </p:cNvGraphicFramePr>
          <p:nvPr/>
        </p:nvGraphicFramePr>
        <p:xfrm>
          <a:off x="0" y="50678"/>
          <a:ext cx="12192000" cy="6756644"/>
        </p:xfrm>
        <a:graphic>
          <a:graphicData uri="http://schemas.openxmlformats.org/drawingml/2006/table">
            <a:tbl>
              <a:tblPr firstRow="1" bandRow="1">
                <a:tableStyleId>{5C22544A-7EE6-4342-B048-85BDC9FD1C3A}</a:tableStyleId>
              </a:tblPr>
              <a:tblGrid>
                <a:gridCol w="1445034">
                  <a:extLst>
                    <a:ext uri="{9D8B030D-6E8A-4147-A177-3AD203B41FA5}">
                      <a16:colId xmlns:a16="http://schemas.microsoft.com/office/drawing/2014/main" val="1435422995"/>
                    </a:ext>
                  </a:extLst>
                </a:gridCol>
                <a:gridCol w="10746966">
                  <a:extLst>
                    <a:ext uri="{9D8B030D-6E8A-4147-A177-3AD203B41FA5}">
                      <a16:colId xmlns:a16="http://schemas.microsoft.com/office/drawing/2014/main" val="4152666208"/>
                    </a:ext>
                  </a:extLst>
                </a:gridCol>
              </a:tblGrid>
              <a:tr h="207347">
                <a:tc>
                  <a:txBody>
                    <a:bodyPr/>
                    <a:lstStyle/>
                    <a:p>
                      <a:pPr>
                        <a:lnSpc>
                          <a:spcPct val="115000"/>
                        </a:lnSpc>
                        <a:spcAft>
                          <a:spcPts val="0"/>
                        </a:spcAft>
                      </a:pPr>
                      <a:r>
                        <a:rPr lang="en-GB" sz="1200" kern="1200">
                          <a:effectLst/>
                        </a:rPr>
                        <a:t>Principle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a:lnSpc>
                          <a:spcPct val="115000"/>
                        </a:lnSpc>
                        <a:spcAft>
                          <a:spcPts val="0"/>
                        </a:spcAft>
                      </a:pPr>
                      <a:r>
                        <a:rPr lang="en-GB" sz="1200" kern="1200" dirty="0">
                          <a:effectLst/>
                        </a:rPr>
                        <a:t>Examples of Practice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3866483893"/>
                  </a:ext>
                </a:extLst>
              </a:tr>
              <a:tr h="1583046">
                <a:tc>
                  <a:txBody>
                    <a:bodyPr/>
                    <a:lstStyle/>
                    <a:p>
                      <a:pPr>
                        <a:lnSpc>
                          <a:spcPct val="115000"/>
                        </a:lnSpc>
                        <a:spcAft>
                          <a:spcPts val="0"/>
                        </a:spcAft>
                      </a:pPr>
                      <a:r>
                        <a:rPr lang="en-GB" sz="1200" kern="1200" dirty="0">
                          <a:effectLst/>
                        </a:rPr>
                        <a:t>1. Leadership and Management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pPr>
                      <a:r>
                        <a:rPr lang="en-GB" sz="1200" kern="1200" dirty="0">
                          <a:effectLst/>
                        </a:rPr>
                        <a:t>Specific Wellbeing Coordinator role appointed with leadership responsibilities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Resilience Team in place (inc Wellbeing Coordinator, SLT, Assistant Head, Early Help Coordinator, Senior FLO), which feeds into agenda for weekly student team meetings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Membership of countywide school Mental Health Network</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Chair of the Ashford HeadStart Local Delivery Leadership Team meeting (community of practice)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Mental Health and Wellbeing Policy developed and Mental Health and Emotional Wellbeing given strong emphasis within School Improvement Plan</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Strong alternative curriculum options offered</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HeadStart action plan in place and regularly reviewed and appointed School and Parent Governor for wellbeing</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70689047"/>
                  </a:ext>
                </a:extLst>
              </a:tr>
              <a:tr h="1378587">
                <a:tc>
                  <a:txBody>
                    <a:bodyPr/>
                    <a:lstStyle/>
                    <a:p>
                      <a:pPr>
                        <a:lnSpc>
                          <a:spcPct val="115000"/>
                        </a:lnSpc>
                        <a:spcAft>
                          <a:spcPts val="0"/>
                        </a:spcAft>
                      </a:pPr>
                      <a:r>
                        <a:rPr lang="en-GB" sz="1200" kern="1200" dirty="0">
                          <a:effectLst/>
                        </a:rPr>
                        <a:t>2. Teaching, Learning and Curriculum</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pPr>
                      <a:r>
                        <a:rPr lang="en-GB" sz="1200" kern="1200" dirty="0">
                          <a:effectLst/>
                        </a:rPr>
                        <a:t>Established PSHRE programme for all students, with designated coordinator, focusing on resilience, mental health, wellbeing and social skills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Extensive sports clubs offered across the school day and beyond</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Targeted mindfulness sessions and farm/agriculture schooling for students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Staff trained for working with Children in Care affected by trauma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Spiritual, moral, social and cultural development required within all lessons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Staff work with students to enhance the curriculum and challenge mental health stigma</a:t>
                      </a:r>
                      <a:endParaRPr lang="en-GB" sz="1200" kern="1200" dirty="0">
                        <a:effectLst/>
                        <a:latin typeface="Arial" panose="020B0604020202020204" pitchFamily="34" charset="0"/>
                        <a:cs typeface="Times New Roman" panose="02020603050405020304" pitchFamily="18" charset="0"/>
                      </a:endParaRPr>
                    </a:p>
                  </a:txBody>
                  <a:tcPr marL="6211" marR="6211" marT="3194" marB="3194"/>
                </a:tc>
                <a:extLst>
                  <a:ext uri="{0D108BD9-81ED-4DB2-BD59-A6C34878D82A}">
                    <a16:rowId xmlns:a16="http://schemas.microsoft.com/office/drawing/2014/main" val="2464066174"/>
                  </a:ext>
                </a:extLst>
              </a:tr>
              <a:tr h="1585081">
                <a:tc>
                  <a:txBody>
                    <a:bodyPr/>
                    <a:lstStyle/>
                    <a:p>
                      <a:pPr>
                        <a:lnSpc>
                          <a:spcPct val="115000"/>
                        </a:lnSpc>
                        <a:spcAft>
                          <a:spcPts val="0"/>
                        </a:spcAft>
                      </a:pPr>
                      <a:r>
                        <a:rPr lang="en-GB" sz="1200" kern="1200">
                          <a:effectLst/>
                        </a:rPr>
                        <a:t>3. Enabling Student Voice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pPr>
                      <a:r>
                        <a:rPr lang="en-GB" sz="1200" kern="1200" dirty="0">
                          <a:effectLst/>
                        </a:rPr>
                        <a:t>SpeakOut (Student Voice / Wellbeing group) established and meets weekly</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Young Evaluators trained and wellbeing evaluation projects underway</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Groups of students successful in securing grants and leading wellbeing projects within </a:t>
                      </a:r>
                      <a:r>
                        <a:rPr lang="en-GB" sz="1200" kern="1200" dirty="0" err="1">
                          <a:effectLst/>
                        </a:rPr>
                        <a:t>HeadStart’s</a:t>
                      </a:r>
                      <a:r>
                        <a:rPr lang="en-GB" sz="1200" kern="1200" dirty="0">
                          <a:effectLst/>
                        </a:rPr>
                        <a:t> Pay It Forward scheme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6th Form Cabinet meet regularly and feed back to Director of Student Leadership</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All students completed student self-assessment - Feedback is regularly gathered and analysed to monitor the effectiveness of emotional wellbeing support and identify improvements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Active Youth Health Champions group in place to lead student health campaigns</a:t>
                      </a:r>
                    </a:p>
                  </a:txBody>
                  <a:tcPr marL="6211" marR="6211" marT="3194" marB="3194"/>
                </a:tc>
                <a:extLst>
                  <a:ext uri="{0D108BD9-81ED-4DB2-BD59-A6C34878D82A}">
                    <a16:rowId xmlns:a16="http://schemas.microsoft.com/office/drawing/2014/main" val="3873209155"/>
                  </a:ext>
                </a:extLst>
              </a:tr>
              <a:tr h="2002583">
                <a:tc>
                  <a:txBody>
                    <a:bodyPr/>
                    <a:lstStyle/>
                    <a:p>
                      <a:pPr>
                        <a:lnSpc>
                          <a:spcPct val="115000"/>
                        </a:lnSpc>
                        <a:spcAft>
                          <a:spcPts val="0"/>
                        </a:spcAft>
                      </a:pPr>
                      <a:r>
                        <a:rPr lang="en-GB" sz="1200" kern="1200">
                          <a:effectLst/>
                        </a:rPr>
                        <a:t>4. Staff Development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pPr>
                      <a:r>
                        <a:rPr lang="en-GB" sz="1200" kern="1200" dirty="0">
                          <a:effectLst/>
                        </a:rPr>
                        <a:t>All staff have received training on the HeadStart programme, the importance of a whole school approach to resilience and wellbeing, and tools available to use to support students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Youth Mental Health First Aid, Building Resilience, and Mindfulness training completed by key staff</a:t>
                      </a:r>
                      <a:endParaRPr lang="en-GB" sz="1200" dirty="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200" kern="1200" dirty="0">
                          <a:effectLst/>
                        </a:rPr>
                        <a:t>Tailored CPD included within staff performance review and staff survey carried out and results acted upon</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Termly staff wellbeing sessions provided (including focus on mindfulness, yoga, cross country walking, 6 ways to wellbeing, stress management, Chinese 5 elements and youth health)</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Occupational Health counselling support available for staff</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‘Made a Difference’ / Outstanding Achievement awards for staff</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kern="1200" dirty="0">
                          <a:effectLst/>
                        </a:rPr>
                        <a:t>Learning from HeadStart LDLT Mental Health Network is shared through staff meetings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1430698960"/>
                  </a:ext>
                </a:extLst>
              </a:tr>
            </a:tbl>
          </a:graphicData>
        </a:graphic>
      </p:graphicFrame>
      <p:sp>
        <p:nvSpPr>
          <p:cNvPr id="6" name="Rectangle 5">
            <a:extLst>
              <a:ext uri="{FF2B5EF4-FFF2-40B4-BE49-F238E27FC236}">
                <a16:creationId xmlns:a16="http://schemas.microsoft.com/office/drawing/2014/main" id="{83C7811C-7DB3-42D2-877F-27D15AEB38E6}"/>
              </a:ext>
            </a:extLst>
          </p:cNvPr>
          <p:cNvSpPr/>
          <p:nvPr/>
        </p:nvSpPr>
        <p:spPr>
          <a:xfrm>
            <a:off x="0" y="287079"/>
            <a:ext cx="1424763" cy="1519391"/>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BDB1196-C3D4-4D21-B1BD-A04B38CC3696}"/>
              </a:ext>
            </a:extLst>
          </p:cNvPr>
          <p:cNvSpPr/>
          <p:nvPr/>
        </p:nvSpPr>
        <p:spPr>
          <a:xfrm>
            <a:off x="1431850" y="287079"/>
            <a:ext cx="10760150" cy="1531087"/>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A8E1678-D11F-431A-862C-A5EE260C57C7}"/>
              </a:ext>
            </a:extLst>
          </p:cNvPr>
          <p:cNvSpPr/>
          <p:nvPr/>
        </p:nvSpPr>
        <p:spPr>
          <a:xfrm>
            <a:off x="1431850" y="1829861"/>
            <a:ext cx="10760150" cy="1364692"/>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A69EE41-D8EF-4519-B638-A7A0458B4D9F}"/>
              </a:ext>
            </a:extLst>
          </p:cNvPr>
          <p:cNvSpPr/>
          <p:nvPr/>
        </p:nvSpPr>
        <p:spPr>
          <a:xfrm>
            <a:off x="-3" y="1818165"/>
            <a:ext cx="1424763" cy="1376387"/>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2995FAB-FFAC-4842-9406-AB3359621624}"/>
              </a:ext>
            </a:extLst>
          </p:cNvPr>
          <p:cNvSpPr/>
          <p:nvPr/>
        </p:nvSpPr>
        <p:spPr>
          <a:xfrm>
            <a:off x="1424761" y="3203947"/>
            <a:ext cx="10767239" cy="1612598"/>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8181530-28CD-48E9-9094-234DBF898EF0}"/>
              </a:ext>
            </a:extLst>
          </p:cNvPr>
          <p:cNvSpPr/>
          <p:nvPr/>
        </p:nvSpPr>
        <p:spPr>
          <a:xfrm>
            <a:off x="-2" y="3192251"/>
            <a:ext cx="1424763" cy="1624296"/>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B450228-648D-4623-AF29-AF4EFBF61E91}"/>
              </a:ext>
            </a:extLst>
          </p:cNvPr>
          <p:cNvSpPr/>
          <p:nvPr/>
        </p:nvSpPr>
        <p:spPr>
          <a:xfrm>
            <a:off x="1431850" y="4816547"/>
            <a:ext cx="10760150" cy="1990773"/>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169022C-17EA-4D64-AC4B-8A966A359ABF}"/>
              </a:ext>
            </a:extLst>
          </p:cNvPr>
          <p:cNvSpPr/>
          <p:nvPr/>
        </p:nvSpPr>
        <p:spPr>
          <a:xfrm>
            <a:off x="-1" y="4816548"/>
            <a:ext cx="1424763" cy="1990773"/>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5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8DB7"/>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B0685B-0BFC-4DE4-BD07-D14F7C5B59F0}"/>
              </a:ext>
            </a:extLst>
          </p:cNvPr>
          <p:cNvGraphicFramePr>
            <a:graphicFrameLocks noGrp="1"/>
          </p:cNvGraphicFramePr>
          <p:nvPr/>
        </p:nvGraphicFramePr>
        <p:xfrm>
          <a:off x="0" y="81850"/>
          <a:ext cx="12192000" cy="6694299"/>
        </p:xfrm>
        <a:graphic>
          <a:graphicData uri="http://schemas.openxmlformats.org/drawingml/2006/table">
            <a:tbl>
              <a:tblPr firstRow="1" bandRow="1">
                <a:tableStyleId>{5C22544A-7EE6-4342-B048-85BDC9FD1C3A}</a:tableStyleId>
              </a:tblPr>
              <a:tblGrid>
                <a:gridCol w="1445033">
                  <a:extLst>
                    <a:ext uri="{9D8B030D-6E8A-4147-A177-3AD203B41FA5}">
                      <a16:colId xmlns:a16="http://schemas.microsoft.com/office/drawing/2014/main" val="1435422995"/>
                    </a:ext>
                  </a:extLst>
                </a:gridCol>
                <a:gridCol w="10746967">
                  <a:extLst>
                    <a:ext uri="{9D8B030D-6E8A-4147-A177-3AD203B41FA5}">
                      <a16:colId xmlns:a16="http://schemas.microsoft.com/office/drawing/2014/main" val="4152666208"/>
                    </a:ext>
                  </a:extLst>
                </a:gridCol>
              </a:tblGrid>
              <a:tr h="71693">
                <a:tc>
                  <a:txBody>
                    <a:bodyPr/>
                    <a:lstStyle/>
                    <a:p>
                      <a:pPr>
                        <a:lnSpc>
                          <a:spcPct val="115000"/>
                        </a:lnSpc>
                        <a:spcAft>
                          <a:spcPts val="0"/>
                        </a:spcAft>
                      </a:pPr>
                      <a:r>
                        <a:rPr lang="en-GB" sz="1200" kern="1200">
                          <a:effectLst/>
                        </a:rPr>
                        <a:t>Principle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a:lnSpc>
                          <a:spcPct val="115000"/>
                        </a:lnSpc>
                        <a:spcAft>
                          <a:spcPts val="0"/>
                        </a:spcAft>
                      </a:pPr>
                      <a:r>
                        <a:rPr lang="en-GB" sz="1200" kern="1200">
                          <a:effectLst/>
                        </a:rPr>
                        <a:t>Examples of Practice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3866483893"/>
                  </a:ext>
                </a:extLst>
              </a:tr>
              <a:tr h="487814">
                <a:tc>
                  <a:txBody>
                    <a:bodyPr/>
                    <a:lstStyle/>
                    <a:p>
                      <a:pPr>
                        <a:lnSpc>
                          <a:spcPct val="115000"/>
                        </a:lnSpc>
                        <a:spcAft>
                          <a:spcPts val="0"/>
                        </a:spcAft>
                        <a:tabLst>
                          <a:tab pos="6391275" algn="l"/>
                        </a:tabLst>
                      </a:pPr>
                      <a:r>
                        <a:rPr lang="en-GB" sz="1200" kern="1200" dirty="0">
                          <a:effectLst/>
                        </a:rPr>
                        <a:t>5. Identify Need and Monitoring Impact of Interventions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Changes in behaviour reported by staff, students, or peers and robust safeguarding teams and procedures in place</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Resilience Conversation and Self-Reflection tools are used between students and staff to gain an overview of students’ needs and strengths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Interventions spreadsheet developed for monitoring and Early Intervention Officer in place</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Staff Designated Safeguarding Leads members of DSL Ashford district meetings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A trusted adult is assigned to every student and resilience programme is delivered at form time</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Peer mentors trained and available for students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Personalised reintegration programme established for school refusers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363693882"/>
                  </a:ext>
                </a:extLst>
              </a:tr>
              <a:tr h="433938">
                <a:tc>
                  <a:txBody>
                    <a:bodyPr/>
                    <a:lstStyle/>
                    <a:p>
                      <a:pPr>
                        <a:lnSpc>
                          <a:spcPct val="115000"/>
                        </a:lnSpc>
                        <a:spcAft>
                          <a:spcPts val="0"/>
                        </a:spcAft>
                        <a:tabLst>
                          <a:tab pos="6391275" algn="l"/>
                        </a:tabLst>
                      </a:pPr>
                      <a:r>
                        <a:rPr lang="en-GB" sz="1200" kern="1200">
                          <a:effectLst/>
                        </a:rPr>
                        <a:t>6. Working with Parents and Carers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6391275" algn="l"/>
                        </a:tabLst>
                        <a:defRPr/>
                      </a:pPr>
                      <a:r>
                        <a:rPr lang="en-GB" sz="1200" kern="1200" dirty="0">
                          <a:effectLst/>
                        </a:rPr>
                        <a:t>Opportunities for wellbeing discussions at parents’ evenings and information evenings held for parents, e.g. on exam stress and how best to support your child</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Parent governor position with wellbeing insight on board of governors</a:t>
                      </a:r>
                      <a:endParaRPr lang="en-GB" sz="1200" dirty="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6391275" algn="l"/>
                        </a:tabLst>
                        <a:defRPr/>
                      </a:pPr>
                      <a:r>
                        <a:rPr lang="en-GB" sz="1200" kern="1200" dirty="0">
                          <a:effectLst/>
                        </a:rPr>
                        <a:t>Parent section on school website developed to signpost to support and guidance and parent app developed for updates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Active school Twitter account used to communicate with parents/carers and the wider community</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School policies and information available on school website or over the phone / via email / meetings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2914203808"/>
                  </a:ext>
                </a:extLst>
              </a:tr>
              <a:tr h="703319">
                <a:tc>
                  <a:txBody>
                    <a:bodyPr/>
                    <a:lstStyle/>
                    <a:p>
                      <a:pPr>
                        <a:lnSpc>
                          <a:spcPct val="115000"/>
                        </a:lnSpc>
                        <a:spcAft>
                          <a:spcPts val="0"/>
                        </a:spcAft>
                        <a:tabLst>
                          <a:tab pos="6391275" algn="l"/>
                        </a:tabLst>
                      </a:pPr>
                      <a:r>
                        <a:rPr lang="en-GB" sz="1200" kern="1200">
                          <a:effectLst/>
                        </a:rPr>
                        <a:t>7. Targeted Support and Appropriate Referral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Staff have extensive local knowledge of wellbeing services covering the catchment area of students attending the school and refer, when appropriate</a:t>
                      </a:r>
                      <a:endParaRPr lang="en-GB" sz="1200" dirty="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6391275" algn="l"/>
                        </a:tabLst>
                        <a:defRPr/>
                      </a:pPr>
                      <a:r>
                        <a:rPr lang="en-GB" sz="1200" kern="1200" dirty="0">
                          <a:effectLst/>
                        </a:rPr>
                        <a:t>Intensive mentoring and volunteer mentoring accessed through HeadStart and Kooth online support and counselling promoted to individuals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Talents and Interest grants accessed for students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Specialist LGBTQ+ support sought from The </a:t>
                      </a:r>
                      <a:r>
                        <a:rPr lang="en-GB" sz="1200" kern="1200" dirty="0" err="1">
                          <a:effectLst/>
                        </a:rPr>
                        <a:t>BeYou</a:t>
                      </a:r>
                      <a:r>
                        <a:rPr lang="en-GB" sz="1200" kern="1200" dirty="0">
                          <a:effectLst/>
                        </a:rPr>
                        <a:t> Project (Porchlight/NHS)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Regular meetings for students with external agency support </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Year 8-9 college transition support meetings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Tailored support plans are put in place for students with long term mental health conditions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Collaboration with Education Engagement Officer for targeted work for students within Gypsy Roma and Traveller communities</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Liaison with KCC for students no longer on role and home educated</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Safe spaces are provided within school for meetings with external agencies, students, parents, staff.</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3701899810"/>
                  </a:ext>
                </a:extLst>
              </a:tr>
              <a:tr h="732987">
                <a:tc>
                  <a:txBody>
                    <a:bodyPr/>
                    <a:lstStyle/>
                    <a:p>
                      <a:pPr>
                        <a:lnSpc>
                          <a:spcPct val="115000"/>
                        </a:lnSpc>
                        <a:spcAft>
                          <a:spcPts val="0"/>
                        </a:spcAft>
                        <a:tabLst>
                          <a:tab pos="6391275" algn="l"/>
                        </a:tabLst>
                      </a:pPr>
                      <a:r>
                        <a:rPr lang="en-GB" sz="1200" kern="1200">
                          <a:effectLst/>
                        </a:rPr>
                        <a:t>8. Ethos and Environment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tc>
                  <a:txBody>
                    <a:bodyPr/>
                    <a:lstStyle/>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Reference to ethos of openness in School Improvement Plan</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Display boards and assemblies demonstrate culture of speaking about emotions, difference and resilience, including in school reception area</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Mental Health and Wellbeing policy developed and on school website and Mental health, diversity and respect included in PSHRE curriculum</a:t>
                      </a:r>
                      <a:endParaRPr lang="en-GB" sz="1200" dirty="0">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6391275" algn="l"/>
                        </a:tabLst>
                        <a:defRPr/>
                      </a:pPr>
                      <a:r>
                        <a:rPr lang="en-GB" sz="1200" kern="1200" dirty="0">
                          <a:effectLst/>
                        </a:rPr>
                        <a:t>Inclusive school motto is embedded - ‘learning, respect, belonging’ for all and assemblies celebrate diversity frequently across the school year</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Anti-bullying policy is in place and procedures are known by students, staff and parents  </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Year 7-8 Anti-Bullying Ambassadors support this ethos, particularly in Anti-Bullying week</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Safe spaces across school – Young Evaluators have been trained to evaluate these</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Staff wellbeing/CPD sessions focus on resilience</a:t>
                      </a:r>
                      <a:endParaRPr lang="en-GB" sz="1200" dirty="0">
                        <a:effectLst/>
                      </a:endParaRPr>
                    </a:p>
                    <a:p>
                      <a:pPr marL="342900" lvl="0" indent="-342900">
                        <a:lnSpc>
                          <a:spcPct val="115000"/>
                        </a:lnSpc>
                        <a:spcAft>
                          <a:spcPts val="0"/>
                        </a:spcAft>
                        <a:buFont typeface="Symbol" panose="05050102010706020507" pitchFamily="18" charset="2"/>
                        <a:buChar char=""/>
                        <a:tabLst>
                          <a:tab pos="6391275" algn="l"/>
                        </a:tabLst>
                      </a:pPr>
                      <a:r>
                        <a:rPr lang="en-GB" sz="1200" kern="1200" dirty="0">
                          <a:effectLst/>
                        </a:rPr>
                        <a:t>Many links and projects exist between the school and the wider community, including primary schools, local community groups and parents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1" marR="6211" marT="3194" marB="3194"/>
                </a:tc>
                <a:extLst>
                  <a:ext uri="{0D108BD9-81ED-4DB2-BD59-A6C34878D82A}">
                    <a16:rowId xmlns:a16="http://schemas.microsoft.com/office/drawing/2014/main" val="1764174517"/>
                  </a:ext>
                </a:extLst>
              </a:tr>
            </a:tbl>
          </a:graphicData>
        </a:graphic>
      </p:graphicFrame>
      <p:sp>
        <p:nvSpPr>
          <p:cNvPr id="14" name="Rectangle 13">
            <a:extLst>
              <a:ext uri="{FF2B5EF4-FFF2-40B4-BE49-F238E27FC236}">
                <a16:creationId xmlns:a16="http://schemas.microsoft.com/office/drawing/2014/main" id="{526A6441-0B42-4539-96D2-9E70F2C821F3}"/>
              </a:ext>
            </a:extLst>
          </p:cNvPr>
          <p:cNvSpPr/>
          <p:nvPr/>
        </p:nvSpPr>
        <p:spPr>
          <a:xfrm>
            <a:off x="-4" y="266511"/>
            <a:ext cx="1424763" cy="1520482"/>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7A029AF-ADC0-4349-BF47-F3F25148CBE9}"/>
              </a:ext>
            </a:extLst>
          </p:cNvPr>
          <p:cNvSpPr/>
          <p:nvPr/>
        </p:nvSpPr>
        <p:spPr>
          <a:xfrm>
            <a:off x="1424759" y="265300"/>
            <a:ext cx="10760150" cy="1531087"/>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3919C44-D5F3-4B21-91C4-A751428796D3}"/>
              </a:ext>
            </a:extLst>
          </p:cNvPr>
          <p:cNvSpPr/>
          <p:nvPr/>
        </p:nvSpPr>
        <p:spPr>
          <a:xfrm>
            <a:off x="1417668" y="1753884"/>
            <a:ext cx="10760150" cy="1022304"/>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150CEC7-301B-4BDB-8C8E-998678E27D3A}"/>
              </a:ext>
            </a:extLst>
          </p:cNvPr>
          <p:cNvSpPr/>
          <p:nvPr/>
        </p:nvSpPr>
        <p:spPr>
          <a:xfrm>
            <a:off x="-5" y="1753884"/>
            <a:ext cx="1424763" cy="1022303"/>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CD382CE-A6DD-4906-92D5-5C62B1A81E6D}"/>
              </a:ext>
            </a:extLst>
          </p:cNvPr>
          <p:cNvSpPr/>
          <p:nvPr/>
        </p:nvSpPr>
        <p:spPr>
          <a:xfrm>
            <a:off x="1431850" y="2776186"/>
            <a:ext cx="10767239" cy="2093525"/>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333ED1E-D186-42FC-99CC-BD77999C2952}"/>
              </a:ext>
            </a:extLst>
          </p:cNvPr>
          <p:cNvSpPr/>
          <p:nvPr/>
        </p:nvSpPr>
        <p:spPr>
          <a:xfrm>
            <a:off x="0" y="2776187"/>
            <a:ext cx="1424763" cy="2093525"/>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40C9F40-24B3-4662-B350-34FC8FC4A7D0}"/>
              </a:ext>
            </a:extLst>
          </p:cNvPr>
          <p:cNvSpPr/>
          <p:nvPr/>
        </p:nvSpPr>
        <p:spPr>
          <a:xfrm>
            <a:off x="1438937" y="4869711"/>
            <a:ext cx="10760150" cy="1906439"/>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0FFFCD6-6635-427B-8CEF-DD1E8A1D12DF}"/>
              </a:ext>
            </a:extLst>
          </p:cNvPr>
          <p:cNvSpPr/>
          <p:nvPr/>
        </p:nvSpPr>
        <p:spPr>
          <a:xfrm>
            <a:off x="7087" y="4869712"/>
            <a:ext cx="1424763" cy="1906437"/>
          </a:xfrm>
          <a:prstGeom prst="rect">
            <a:avLst/>
          </a:prstGeom>
          <a:solidFill>
            <a:srgbClr val="138D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2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FFCA24"/>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775731F0-3C0E-42C0-9F57-E1A24CF5E1E8}"/>
              </a:ext>
            </a:extLst>
          </p:cNvPr>
          <p:cNvSpPr txBox="1"/>
          <p:nvPr/>
        </p:nvSpPr>
        <p:spPr>
          <a:xfrm>
            <a:off x="767406" y="0"/>
            <a:ext cx="108151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rPr>
              <a:t>Next Steps for a Whole School Approach</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pic>
        <p:nvPicPr>
          <p:cNvPr id="2" name="Picture 1">
            <a:extLst>
              <a:ext uri="{FF2B5EF4-FFF2-40B4-BE49-F238E27FC236}">
                <a16:creationId xmlns:a16="http://schemas.microsoft.com/office/drawing/2014/main" id="{769C92BB-DE1B-42B1-AA9C-7EF8ED83E8F2}"/>
              </a:ext>
            </a:extLst>
          </p:cNvPr>
          <p:cNvPicPr>
            <a:picLocks noChangeAspect="1"/>
          </p:cNvPicPr>
          <p:nvPr/>
        </p:nvPicPr>
        <p:blipFill>
          <a:blip r:embed="rId3"/>
          <a:stretch>
            <a:fillRect/>
          </a:stretch>
        </p:blipFill>
        <p:spPr>
          <a:xfrm>
            <a:off x="2297847" y="959178"/>
            <a:ext cx="7423734" cy="5610434"/>
          </a:xfrm>
          <a:prstGeom prst="rect">
            <a:avLst/>
          </a:prstGeom>
        </p:spPr>
      </p:pic>
    </p:spTree>
    <p:extLst>
      <p:ext uri="{BB962C8B-B14F-4D97-AF65-F5344CB8AC3E}">
        <p14:creationId xmlns:p14="http://schemas.microsoft.com/office/powerpoint/2010/main" val="327959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0" y="-1"/>
            <a:ext cx="6095999" cy="6858000"/>
          </a:xfrm>
          <a:prstGeom prst="rect">
            <a:avLst/>
          </a:prstGeom>
          <a:solidFill>
            <a:srgbClr val="FFCA24"/>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775731F0-3C0E-42C0-9F57-E1A24CF5E1E8}"/>
              </a:ext>
            </a:extLst>
          </p:cNvPr>
          <p:cNvSpPr txBox="1"/>
          <p:nvPr/>
        </p:nvSpPr>
        <p:spPr>
          <a:xfrm>
            <a:off x="102282" y="145038"/>
            <a:ext cx="589143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rPr>
              <a:t>Next Steps for a Whole School Approach</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sp>
        <p:nvSpPr>
          <p:cNvPr id="7" name="TextBox 6">
            <a:extLst>
              <a:ext uri="{FF2B5EF4-FFF2-40B4-BE49-F238E27FC236}">
                <a16:creationId xmlns:a16="http://schemas.microsoft.com/office/drawing/2014/main" id="{7BB8D15F-8917-4625-A30A-A850E751AE52}"/>
              </a:ext>
            </a:extLst>
          </p:cNvPr>
          <p:cNvSpPr txBox="1"/>
          <p:nvPr/>
        </p:nvSpPr>
        <p:spPr>
          <a:xfrm>
            <a:off x="245202" y="1877376"/>
            <a:ext cx="5364552" cy="4154984"/>
          </a:xfrm>
          <a:prstGeom prst="rect">
            <a:avLst/>
          </a:prstGeom>
          <a:noFill/>
        </p:spPr>
        <p:txBody>
          <a:bodyPr wrap="square" rtlCol="0">
            <a:spAutoFit/>
          </a:bodyPr>
          <a:lstStyle/>
          <a:p>
            <a:r>
              <a:rPr lang="en-GB" sz="2400" dirty="0">
                <a:latin typeface="Arial" panose="020B0604020202020204" pitchFamily="34" charset="0"/>
                <a:ea typeface="Gulim" panose="020B0600000101010101" pitchFamily="34" charset="-127"/>
                <a:cs typeface="Arial" panose="020B0604020202020204" pitchFamily="34" charset="0"/>
              </a:rPr>
              <a:t>Do any of the principles of a Whole-School Approach need prioritising within your setting? </a:t>
            </a:r>
          </a:p>
          <a:p>
            <a:endParaRPr lang="en-GB" sz="2400" dirty="0">
              <a:latin typeface="Arial" panose="020B0604020202020204" pitchFamily="34" charset="0"/>
              <a:ea typeface="Gulim" panose="020B0600000101010101" pitchFamily="34" charset="-127"/>
              <a:cs typeface="Arial" panose="020B0604020202020204" pitchFamily="34" charset="0"/>
            </a:endParaRPr>
          </a:p>
          <a:p>
            <a:r>
              <a:rPr lang="en-GB" sz="2400" dirty="0">
                <a:latin typeface="Arial" panose="020B0604020202020204" pitchFamily="34" charset="0"/>
                <a:ea typeface="Gulim" panose="020B0600000101010101" pitchFamily="34" charset="-127"/>
                <a:cs typeface="Arial" panose="020B0604020202020204" pitchFamily="34" charset="0"/>
              </a:rPr>
              <a:t>Is this recorded within your Resilience and Emotional Wellbeing Record (action plan)? </a:t>
            </a:r>
          </a:p>
          <a:p>
            <a:endParaRPr lang="en-GB" sz="2400" dirty="0">
              <a:latin typeface="Arial" panose="020B0604020202020204" pitchFamily="34" charset="0"/>
              <a:ea typeface="Gulim" panose="020B0600000101010101" pitchFamily="34" charset="-127"/>
              <a:cs typeface="Arial" panose="020B0604020202020204" pitchFamily="34" charset="0"/>
            </a:endParaRPr>
          </a:p>
          <a:p>
            <a:r>
              <a:rPr lang="en-GB" sz="2400" dirty="0">
                <a:latin typeface="Arial" panose="020B0604020202020204" pitchFamily="34" charset="0"/>
                <a:ea typeface="Gulim" panose="020B0600000101010101" pitchFamily="34" charset="-127"/>
                <a:cs typeface="Arial" panose="020B0604020202020204" pitchFamily="34" charset="0"/>
              </a:rPr>
              <a:t>Who will support this, what skills/knowledge do you have to draw upon, and when will this happen? </a:t>
            </a:r>
          </a:p>
        </p:txBody>
      </p:sp>
      <p:pic>
        <p:nvPicPr>
          <p:cNvPr id="2" name="Picture 1">
            <a:extLst>
              <a:ext uri="{FF2B5EF4-FFF2-40B4-BE49-F238E27FC236}">
                <a16:creationId xmlns:a16="http://schemas.microsoft.com/office/drawing/2014/main" id="{EBC99B1E-07FC-453D-924B-487AA6C90091}"/>
              </a:ext>
            </a:extLst>
          </p:cNvPr>
          <p:cNvPicPr>
            <a:picLocks noChangeAspect="1"/>
          </p:cNvPicPr>
          <p:nvPr/>
        </p:nvPicPr>
        <p:blipFill>
          <a:blip r:embed="rId3"/>
          <a:stretch>
            <a:fillRect/>
          </a:stretch>
        </p:blipFill>
        <p:spPr>
          <a:xfrm>
            <a:off x="6096001" y="1125496"/>
            <a:ext cx="6095999" cy="4607007"/>
          </a:xfrm>
          <a:prstGeom prst="rect">
            <a:avLst/>
          </a:prstGeom>
        </p:spPr>
      </p:pic>
    </p:spTree>
    <p:extLst>
      <p:ext uri="{BB962C8B-B14F-4D97-AF65-F5344CB8AC3E}">
        <p14:creationId xmlns:p14="http://schemas.microsoft.com/office/powerpoint/2010/main" val="354738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6CC06A"/>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6B243DEC-586D-4DDA-9075-9AAA78FB520C}"/>
              </a:ext>
            </a:extLst>
          </p:cNvPr>
          <p:cNvSpPr txBox="1"/>
          <p:nvPr/>
        </p:nvSpPr>
        <p:spPr>
          <a:xfrm>
            <a:off x="888901" y="93087"/>
            <a:ext cx="110827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rPr>
              <a:t>Whole School Approach – further reading</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sp>
        <p:nvSpPr>
          <p:cNvPr id="5" name="TextBox 4">
            <a:extLst>
              <a:ext uri="{FF2B5EF4-FFF2-40B4-BE49-F238E27FC236}">
                <a16:creationId xmlns:a16="http://schemas.microsoft.com/office/drawing/2014/main" id="{3886EA55-8773-407E-984C-FDAF2AEDB9F4}"/>
              </a:ext>
            </a:extLst>
          </p:cNvPr>
          <p:cNvSpPr txBox="1"/>
          <p:nvPr/>
        </p:nvSpPr>
        <p:spPr>
          <a:xfrm>
            <a:off x="191516" y="1103010"/>
            <a:ext cx="11780090" cy="46519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3">
                  <a:extLst>
                    <a:ext uri="{A12FA001-AC4F-418D-AE19-62706E023703}">
                      <ahyp:hlinkClr xmlns:ahyp="http://schemas.microsoft.com/office/drawing/2018/hyperlinkcolor" val="tx"/>
                    </a:ext>
                  </a:extLst>
                </a:hlinkClick>
              </a:rPr>
              <a:t>Promoting children and young people’s emotional health and wellbeing: A whole school and college approach </a:t>
            </a:r>
            <a:r>
              <a:rPr lang="en-GB" sz="2000" dirty="0">
                <a:latin typeface="Arial" panose="020B0604020202020204" pitchFamily="34" charset="0"/>
                <a:ea typeface="Gulim" panose="020B0600000101010101" pitchFamily="34" charset="-127"/>
                <a:cs typeface="Arial" panose="020B0604020202020204" pitchFamily="34" charset="0"/>
              </a:rPr>
              <a:t>(Public Health England, 2015)</a:t>
            </a: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4">
                  <a:extLst>
                    <a:ext uri="{A12FA001-AC4F-418D-AE19-62706E023703}">
                      <ahyp:hlinkClr xmlns:ahyp="http://schemas.microsoft.com/office/drawing/2018/hyperlinkcolor" val="tx"/>
                    </a:ext>
                  </a:extLst>
                </a:hlinkClick>
              </a:rPr>
              <a:t>How does poor mental health in the early years of secondary school impact on GCSE attainment</a:t>
            </a:r>
            <a:r>
              <a:rPr lang="en-GB" sz="2000" dirty="0">
                <a:latin typeface="Arial" panose="020B0604020202020204" pitchFamily="34" charset="0"/>
                <a:ea typeface="Gulim" panose="020B0600000101010101" pitchFamily="34" charset="-127"/>
                <a:cs typeface="Arial" panose="020B0604020202020204" pitchFamily="34" charset="0"/>
              </a:rPr>
              <a:t>? (</a:t>
            </a:r>
            <a:r>
              <a:rPr lang="en-GB" sz="2000" dirty="0" err="1">
                <a:latin typeface="Arial" panose="020B0604020202020204" pitchFamily="34" charset="0"/>
                <a:ea typeface="Gulim" panose="020B0600000101010101" pitchFamily="34" charset="-127"/>
                <a:cs typeface="Arial" panose="020B0604020202020204" pitchFamily="34" charset="0"/>
              </a:rPr>
              <a:t>NatCen</a:t>
            </a:r>
            <a:r>
              <a:rPr lang="en-GB" sz="2000" dirty="0">
                <a:latin typeface="Arial" panose="020B0604020202020204" pitchFamily="34" charset="0"/>
                <a:ea typeface="Gulim" panose="020B0600000101010101" pitchFamily="34" charset="-127"/>
                <a:cs typeface="Arial" panose="020B0604020202020204" pitchFamily="34" charset="0"/>
              </a:rPr>
              <a:t> Social Research 2019)</a:t>
            </a: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5">
                  <a:extLst>
                    <a:ext uri="{A12FA001-AC4F-418D-AE19-62706E023703}">
                      <ahyp:hlinkClr xmlns:ahyp="http://schemas.microsoft.com/office/drawing/2018/hyperlinkcolor" val="tx"/>
                    </a:ext>
                  </a:extLst>
                </a:hlinkClick>
              </a:rPr>
              <a:t>Mentally Healthy Schools </a:t>
            </a:r>
            <a:endParaRPr lang="en-GB" sz="2000" dirty="0">
              <a:latin typeface="Arial" panose="020B0604020202020204" pitchFamily="34" charset="0"/>
              <a:ea typeface="Gulim" panose="020B0600000101010101" pitchFamily="34" charset="-127"/>
              <a:cs typeface="Arial" panose="020B0604020202020204" pitchFamily="34" charset="0"/>
            </a:endParaRP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6">
                  <a:extLst>
                    <a:ext uri="{A12FA001-AC4F-418D-AE19-62706E023703}">
                      <ahyp:hlinkClr xmlns:ahyp="http://schemas.microsoft.com/office/drawing/2018/hyperlinkcolor" val="tx"/>
                    </a:ext>
                  </a:extLst>
                </a:hlinkClick>
              </a:rPr>
              <a:t>Guardian article on staff wellbeing </a:t>
            </a:r>
            <a:endParaRPr lang="en-GB" sz="2000" dirty="0">
              <a:latin typeface="Arial" panose="020B0604020202020204" pitchFamily="34" charset="0"/>
              <a:ea typeface="Gulim" panose="020B0600000101010101" pitchFamily="34" charset="-127"/>
              <a:cs typeface="Arial" panose="020B0604020202020204" pitchFamily="34" charset="0"/>
            </a:endParaRP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7">
                  <a:extLst>
                    <a:ext uri="{A12FA001-AC4F-418D-AE19-62706E023703}">
                      <ahyp:hlinkClr xmlns:ahyp="http://schemas.microsoft.com/office/drawing/2018/hyperlinkcolor" val="tx"/>
                    </a:ext>
                  </a:extLst>
                </a:hlinkClick>
              </a:rPr>
              <a:t>Young Minds resources on staff wellbeing </a:t>
            </a:r>
            <a:endParaRPr lang="en-GB" sz="2000" dirty="0">
              <a:latin typeface="Arial" panose="020B0604020202020204" pitchFamily="34" charset="0"/>
              <a:ea typeface="Gulim" panose="020B0600000101010101" pitchFamily="34" charset="-127"/>
              <a:cs typeface="Arial" panose="020B0604020202020204" pitchFamily="34" charset="0"/>
            </a:endParaRP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8">
                  <a:extLst>
                    <a:ext uri="{A12FA001-AC4F-418D-AE19-62706E023703}">
                      <ahyp:hlinkClr xmlns:ahyp="http://schemas.microsoft.com/office/drawing/2018/hyperlinkcolor" val="tx"/>
                    </a:ext>
                  </a:extLst>
                </a:hlinkClick>
              </a:rPr>
              <a:t>Schools Week tips on staff wellbeing </a:t>
            </a:r>
            <a:endParaRPr lang="en-GB" sz="2000" dirty="0">
              <a:latin typeface="Arial" panose="020B0604020202020204" pitchFamily="34" charset="0"/>
              <a:ea typeface="Gulim" panose="020B0600000101010101" pitchFamily="34" charset="-127"/>
              <a:cs typeface="Arial" panose="020B0604020202020204" pitchFamily="34" charset="0"/>
            </a:endParaRP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9">
                  <a:extLst>
                    <a:ext uri="{A12FA001-AC4F-418D-AE19-62706E023703}">
                      <ahyp:hlinkClr xmlns:ahyp="http://schemas.microsoft.com/office/drawing/2018/hyperlinkcolor" val="tx"/>
                    </a:ext>
                  </a:extLst>
                </a:hlinkClick>
              </a:rPr>
              <a:t>Anna Freud Centre staff wellbeing booklet </a:t>
            </a:r>
            <a:endParaRPr lang="en-GB" sz="2000" dirty="0">
              <a:latin typeface="Arial" panose="020B0604020202020204" pitchFamily="34" charset="0"/>
              <a:ea typeface="Gulim" panose="020B0600000101010101" pitchFamily="34" charset="-127"/>
              <a:cs typeface="Arial" panose="020B0604020202020204" pitchFamily="34" charset="0"/>
            </a:endParaRPr>
          </a:p>
          <a:p>
            <a:pPr marL="457200" indent="-457200">
              <a:lnSpc>
                <a:spcPct val="150000"/>
              </a:lnSpc>
              <a:buFont typeface="Arial" panose="020B0604020202020204" pitchFamily="34" charset="0"/>
              <a:buChar char="•"/>
            </a:pPr>
            <a:r>
              <a:rPr lang="en-GB" sz="2000" dirty="0">
                <a:latin typeface="Arial" panose="020B0604020202020204" pitchFamily="34" charset="0"/>
                <a:ea typeface="Gulim" panose="020B0600000101010101" pitchFamily="34" charset="-127"/>
                <a:cs typeface="Arial" panose="020B0604020202020204" pitchFamily="34" charset="0"/>
                <a:hlinkClick r:id="rId10">
                  <a:extLst>
                    <a:ext uri="{A12FA001-AC4F-418D-AE19-62706E023703}">
                      <ahyp:hlinkClr xmlns:ahyp="http://schemas.microsoft.com/office/drawing/2018/hyperlinkcolor" val="tx"/>
                    </a:ext>
                  </a:extLst>
                </a:hlinkClick>
              </a:rPr>
              <a:t>HeadStart Kent website</a:t>
            </a:r>
            <a:endParaRPr lang="en-GB" sz="2000" dirty="0">
              <a:latin typeface="Arial" panose="020B0604020202020204" pitchFamily="34" charset="0"/>
              <a:ea typeface="Gulim" panose="020B0600000101010101" pitchFamily="34" charset="-127"/>
              <a:cs typeface="Arial" panose="020B0604020202020204" pitchFamily="34" charset="0"/>
            </a:endParaRPr>
          </a:p>
        </p:txBody>
      </p:sp>
      <p:pic>
        <p:nvPicPr>
          <p:cNvPr id="2" name="Picture 1">
            <a:extLst>
              <a:ext uri="{FF2B5EF4-FFF2-40B4-BE49-F238E27FC236}">
                <a16:creationId xmlns:a16="http://schemas.microsoft.com/office/drawing/2014/main" id="{202F8D12-D928-4B8B-9333-6EB166E057DA}"/>
              </a:ext>
            </a:extLst>
          </p:cNvPr>
          <p:cNvPicPr>
            <a:picLocks noChangeAspect="1"/>
          </p:cNvPicPr>
          <p:nvPr/>
        </p:nvPicPr>
        <p:blipFill>
          <a:blip r:embed="rId11"/>
          <a:stretch>
            <a:fillRect/>
          </a:stretch>
        </p:blipFill>
        <p:spPr>
          <a:xfrm>
            <a:off x="6315090" y="3151163"/>
            <a:ext cx="5685394" cy="3493285"/>
          </a:xfrm>
          <a:prstGeom prst="rect">
            <a:avLst/>
          </a:prstGeom>
        </p:spPr>
      </p:pic>
    </p:spTree>
    <p:extLst>
      <p:ext uri="{BB962C8B-B14F-4D97-AF65-F5344CB8AC3E}">
        <p14:creationId xmlns:p14="http://schemas.microsoft.com/office/powerpoint/2010/main" val="109713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048DB7"/>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9926ECD4-1A82-4AB0-870E-FB841AABBF83}"/>
              </a:ext>
            </a:extLst>
          </p:cNvPr>
          <p:cNvSpPr txBox="1"/>
          <p:nvPr/>
        </p:nvSpPr>
        <p:spPr>
          <a:xfrm>
            <a:off x="737936" y="1274841"/>
            <a:ext cx="462012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Staff Wellbeing</a:t>
            </a:r>
          </a:p>
        </p:txBody>
      </p:sp>
      <p:pic>
        <p:nvPicPr>
          <p:cNvPr id="4098" name="Picture 2" descr="Image result for wellbeing">
            <a:extLst>
              <a:ext uri="{FF2B5EF4-FFF2-40B4-BE49-F238E27FC236}">
                <a16:creationId xmlns:a16="http://schemas.microsoft.com/office/drawing/2014/main" id="{92F56992-9F39-482B-BCC8-F080CF10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935" y="852810"/>
            <a:ext cx="4880317" cy="488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4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F1654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7FB8DBF-F6DC-476F-812F-B347EBB349BC}"/>
              </a:ext>
            </a:extLst>
          </p:cNvPr>
          <p:cNvSpPr txBox="1"/>
          <p:nvPr/>
        </p:nvSpPr>
        <p:spPr>
          <a:xfrm>
            <a:off x="-272672" y="305733"/>
            <a:ext cx="6641343" cy="70788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sz="4000" b="1" dirty="0">
                <a:solidFill>
                  <a:prstClr val="white"/>
                </a:solidFill>
                <a:latin typeface="Gulim" panose="020B0600000101010101" pitchFamily="34" charset="-127"/>
                <a:ea typeface="Gulim" panose="020B0600000101010101" pitchFamily="34" charset="-127"/>
                <a:cs typeface="Arial" panose="020B0604020202020204" pitchFamily="34" charset="0"/>
              </a:rPr>
              <a:t>What is wellbeing?</a:t>
            </a:r>
            <a:endPar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Arial" panose="020B0604020202020204" pitchFamily="34" charset="0"/>
            </a:endParaRPr>
          </a:p>
        </p:txBody>
      </p:sp>
      <p:sp>
        <p:nvSpPr>
          <p:cNvPr id="5" name="TextBox 4">
            <a:extLst>
              <a:ext uri="{FF2B5EF4-FFF2-40B4-BE49-F238E27FC236}">
                <a16:creationId xmlns:a16="http://schemas.microsoft.com/office/drawing/2014/main" id="{2534ECBC-698A-43BF-B8ED-86068836BCD3}"/>
              </a:ext>
            </a:extLst>
          </p:cNvPr>
          <p:cNvSpPr txBox="1"/>
          <p:nvPr/>
        </p:nvSpPr>
        <p:spPr>
          <a:xfrm>
            <a:off x="795596" y="2071290"/>
            <a:ext cx="4504806" cy="1200329"/>
          </a:xfrm>
          <a:prstGeom prst="rect">
            <a:avLst/>
          </a:prstGeom>
          <a:noFill/>
        </p:spPr>
        <p:txBody>
          <a:bodyPr wrap="square" rtlCol="0">
            <a:spAutoFit/>
          </a:bodyPr>
          <a:lstStyle/>
          <a:p>
            <a:pPr lvl="0"/>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If you have </a:t>
            </a:r>
            <a:r>
              <a:rPr lang="en-GB" sz="2400" u="sng" dirty="0">
                <a:solidFill>
                  <a:schemeClr val="bg1"/>
                </a:solidFill>
                <a:latin typeface="Arial" panose="020B0604020202020204" pitchFamily="34" charset="0"/>
                <a:ea typeface="Gulim" panose="020B0600000101010101" pitchFamily="34" charset="-127"/>
                <a:cs typeface="Arial" panose="020B0604020202020204" pitchFamily="34" charset="0"/>
              </a:rPr>
              <a:t>good mental wellbeing </a:t>
            </a: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(or good mental health), you are able to:</a:t>
            </a:r>
          </a:p>
        </p:txBody>
      </p:sp>
      <p:sp>
        <p:nvSpPr>
          <p:cNvPr id="6" name="Rectangle 5">
            <a:extLst>
              <a:ext uri="{FF2B5EF4-FFF2-40B4-BE49-F238E27FC236}">
                <a16:creationId xmlns:a16="http://schemas.microsoft.com/office/drawing/2014/main" id="{03237581-3FD3-4B63-A68C-E751F871379D}"/>
              </a:ext>
            </a:extLst>
          </p:cNvPr>
          <p:cNvSpPr/>
          <p:nvPr/>
        </p:nvSpPr>
        <p:spPr>
          <a:xfrm>
            <a:off x="6891595" y="1536174"/>
            <a:ext cx="4864594" cy="3785652"/>
          </a:xfrm>
          <a:prstGeom prst="rect">
            <a:avLst/>
          </a:prstGeom>
        </p:spPr>
        <p:txBody>
          <a:bodyPr wrap="square">
            <a:spAutoFit/>
          </a:bodyPr>
          <a:lstStyle/>
          <a:p>
            <a:endParaRPr lang="en-GB" sz="2400" dirty="0">
              <a:latin typeface="Gulim" panose="020B0600000101010101" pitchFamily="34" charset="-127"/>
              <a:ea typeface="Gulim" panose="020B0600000101010101" pitchFamily="34" charset="-127"/>
              <a:cs typeface="Arial" panose="020B0604020202020204" pitchFamily="34" charset="0"/>
            </a:endParaRPr>
          </a:p>
          <a:p>
            <a:r>
              <a:rPr lang="en-GB" sz="2400" dirty="0">
                <a:latin typeface="Gulim" panose="020B0600000101010101" pitchFamily="34" charset="-127"/>
                <a:ea typeface="Gulim" panose="020B0600000101010101" pitchFamily="34" charset="-127"/>
                <a:cs typeface="Arial" panose="020B0604020202020204" pitchFamily="34" charset="0"/>
              </a:rPr>
              <a:t>• </a:t>
            </a:r>
            <a:r>
              <a:rPr lang="en-GB" sz="2400" dirty="0">
                <a:latin typeface="Arial" panose="020B0604020202020204" pitchFamily="34" charset="0"/>
                <a:ea typeface="Gulim" panose="020B0600000101010101" pitchFamily="34" charset="-127"/>
                <a:cs typeface="Arial" panose="020B0604020202020204" pitchFamily="34" charset="0"/>
              </a:rPr>
              <a:t>Feel confident in yourself </a:t>
            </a:r>
          </a:p>
          <a:p>
            <a:r>
              <a:rPr lang="en-GB" sz="2400" dirty="0">
                <a:latin typeface="Arial" panose="020B0604020202020204" pitchFamily="34" charset="0"/>
                <a:ea typeface="Gulim" panose="020B0600000101010101" pitchFamily="34" charset="-127"/>
                <a:cs typeface="Arial" panose="020B0604020202020204" pitchFamily="34" charset="0"/>
              </a:rPr>
              <a:t>• Feel and express a range of emotions</a:t>
            </a:r>
          </a:p>
          <a:p>
            <a:r>
              <a:rPr lang="en-GB" sz="2400" dirty="0">
                <a:latin typeface="Arial" panose="020B0604020202020204" pitchFamily="34" charset="0"/>
                <a:ea typeface="Gulim" panose="020B0600000101010101" pitchFamily="34" charset="-127"/>
                <a:cs typeface="Arial" panose="020B0604020202020204" pitchFamily="34" charset="0"/>
              </a:rPr>
              <a:t>• Feel engaged with the world around you </a:t>
            </a:r>
          </a:p>
          <a:p>
            <a:r>
              <a:rPr lang="en-GB" sz="2400" dirty="0">
                <a:latin typeface="Arial" panose="020B0604020202020204" pitchFamily="34" charset="0"/>
                <a:ea typeface="Gulim" panose="020B0600000101010101" pitchFamily="34" charset="-127"/>
                <a:cs typeface="Arial" panose="020B0604020202020204" pitchFamily="34" charset="0"/>
              </a:rPr>
              <a:t>• Live and work productively</a:t>
            </a:r>
          </a:p>
          <a:p>
            <a:r>
              <a:rPr lang="en-GB" sz="2400" dirty="0">
                <a:latin typeface="Arial" panose="020B0604020202020204" pitchFamily="34" charset="0"/>
                <a:ea typeface="Gulim" panose="020B0600000101010101" pitchFamily="34" charset="-127"/>
                <a:cs typeface="Arial" panose="020B0604020202020204" pitchFamily="34" charset="0"/>
              </a:rPr>
              <a:t>• Cope with the stresses of daily life and manage times of change and uncertainty.</a:t>
            </a:r>
          </a:p>
        </p:txBody>
      </p:sp>
    </p:spTree>
    <p:extLst>
      <p:ext uri="{BB962C8B-B14F-4D97-AF65-F5344CB8AC3E}">
        <p14:creationId xmlns:p14="http://schemas.microsoft.com/office/powerpoint/2010/main" val="4577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FFCA24"/>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1EEDA553-D659-4368-91F5-54581282E729}"/>
              </a:ext>
            </a:extLst>
          </p:cNvPr>
          <p:cNvSpPr txBox="1"/>
          <p:nvPr/>
        </p:nvSpPr>
        <p:spPr>
          <a:xfrm>
            <a:off x="342900" y="877879"/>
            <a:ext cx="509778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a:noFill/>
                </a:ln>
                <a:effectLst/>
                <a:uLnTx/>
                <a:uFillTx/>
                <a:latin typeface="Gulim" panose="020B0600000101010101" pitchFamily="34" charset="-127"/>
                <a:ea typeface="Gulim" panose="020B0600000101010101" pitchFamily="34" charset="-127"/>
              </a:rPr>
              <a:t>A Whole School Approach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a:noFill/>
                </a:ln>
                <a:effectLst/>
                <a:uLnTx/>
                <a:uFillTx/>
                <a:latin typeface="Gulim" panose="020B0600000101010101" pitchFamily="34" charset="-127"/>
                <a:ea typeface="Gulim" panose="020B0600000101010101" pitchFamily="34" charset="-127"/>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strike="noStrike" kern="1200" cap="none" spc="0" normalizeH="0" baseline="0" noProof="0" dirty="0">
                <a:ln>
                  <a:noFill/>
                </a:ln>
                <a:effectLst/>
                <a:uLnTx/>
                <a:uFillTx/>
                <a:latin typeface="Gulim" panose="020B0600000101010101" pitchFamily="34" charset="-127"/>
                <a:ea typeface="Gulim" panose="020B0600000101010101" pitchFamily="34" charset="-127"/>
              </a:rPr>
              <a:t>Staff Wellbeing</a:t>
            </a:r>
            <a:endParaRPr kumimoji="0" lang="en-GB" sz="54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pic>
        <p:nvPicPr>
          <p:cNvPr id="5" name="Picture 4">
            <a:extLst>
              <a:ext uri="{FF2B5EF4-FFF2-40B4-BE49-F238E27FC236}">
                <a16:creationId xmlns:a16="http://schemas.microsoft.com/office/drawing/2014/main" id="{CD533D21-FB18-491F-B369-CFAF89AE1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79" y="1228397"/>
            <a:ext cx="6464883" cy="4343746"/>
          </a:xfrm>
          <a:prstGeom prst="rect">
            <a:avLst/>
          </a:prstGeom>
        </p:spPr>
      </p:pic>
    </p:spTree>
    <p:extLst>
      <p:ext uri="{BB962C8B-B14F-4D97-AF65-F5344CB8AC3E}">
        <p14:creationId xmlns:p14="http://schemas.microsoft.com/office/powerpoint/2010/main" val="207594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971D5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36BC44-BD33-4AF7-A2BC-2CF5D86FCD0E}"/>
              </a:ext>
            </a:extLst>
          </p:cNvPr>
          <p:cNvSpPr txBox="1"/>
          <p:nvPr/>
        </p:nvSpPr>
        <p:spPr>
          <a:xfrm>
            <a:off x="739833" y="355609"/>
            <a:ext cx="4616334" cy="132343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sz="4000" b="1" dirty="0">
                <a:solidFill>
                  <a:prstClr val="white"/>
                </a:solidFill>
                <a:latin typeface="Gulim" panose="020B0600000101010101" pitchFamily="34" charset="-127"/>
                <a:ea typeface="Gulim" panose="020B0600000101010101" pitchFamily="34" charset="-127"/>
                <a:cs typeface="Arial" panose="020B0604020202020204" pitchFamily="34" charset="0"/>
              </a:rPr>
              <a:t>What can impact  our wellbeing?</a:t>
            </a:r>
            <a:endPar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Arial" panose="020B0604020202020204" pitchFamily="34" charset="0"/>
            </a:endParaRPr>
          </a:p>
        </p:txBody>
      </p:sp>
      <p:sp>
        <p:nvSpPr>
          <p:cNvPr id="5" name="TextBox 4">
            <a:extLst>
              <a:ext uri="{FF2B5EF4-FFF2-40B4-BE49-F238E27FC236}">
                <a16:creationId xmlns:a16="http://schemas.microsoft.com/office/drawing/2014/main" id="{E83D8BFE-BAEA-459C-93AB-43261C8AD329}"/>
              </a:ext>
            </a:extLst>
          </p:cNvPr>
          <p:cNvSpPr txBox="1"/>
          <p:nvPr/>
        </p:nvSpPr>
        <p:spPr>
          <a:xfrm>
            <a:off x="925830" y="2644170"/>
            <a:ext cx="4244340" cy="1200329"/>
          </a:xfrm>
          <a:prstGeom prst="rect">
            <a:avLst/>
          </a:prstGeom>
          <a:noFill/>
        </p:spPr>
        <p:txBody>
          <a:bodyPr wrap="square" rtlCol="0">
            <a:spAutoFit/>
          </a:bodyPr>
          <a:lstStyle/>
          <a:p>
            <a:pPr lvl="0">
              <a:defRPr/>
            </a:pPr>
            <a:r>
              <a:rPr lang="en-GB" sz="2400" kern="0" dirty="0">
                <a:solidFill>
                  <a:schemeClr val="bg1"/>
                </a:solidFill>
                <a:latin typeface="Arial" panose="020B0604020202020204" pitchFamily="34" charset="0"/>
                <a:ea typeface="Gulim" panose="020B0600000101010101" pitchFamily="34" charset="-127"/>
                <a:cs typeface="Arial" panose="020B0604020202020204" pitchFamily="34" charset="0"/>
              </a:rPr>
              <a:t>We all have times when we feel sad or stressed, or find it difficult to cope. For example:</a:t>
            </a:r>
          </a:p>
        </p:txBody>
      </p:sp>
      <p:sp>
        <p:nvSpPr>
          <p:cNvPr id="6" name="Rectangle 5">
            <a:extLst>
              <a:ext uri="{FF2B5EF4-FFF2-40B4-BE49-F238E27FC236}">
                <a16:creationId xmlns:a16="http://schemas.microsoft.com/office/drawing/2014/main" id="{6CB63217-C49C-42A4-8895-9392181DD507}"/>
              </a:ext>
            </a:extLst>
          </p:cNvPr>
          <p:cNvSpPr/>
          <p:nvPr/>
        </p:nvSpPr>
        <p:spPr>
          <a:xfrm>
            <a:off x="6156660" y="3811012"/>
            <a:ext cx="6035340" cy="3046988"/>
          </a:xfrm>
          <a:prstGeom prst="rect">
            <a:avLst/>
          </a:prstGeom>
        </p:spPr>
        <p:txBody>
          <a:bodyPr wrap="square">
            <a:spAutoFit/>
          </a:bodyPr>
          <a:lstStyle/>
          <a:p>
            <a:pPr marL="457200" lvl="0" indent="-457200">
              <a:buFont typeface="Arial" panose="020B0604020202020204" pitchFamily="34" charset="0"/>
              <a:buChar char="•"/>
            </a:pPr>
            <a:r>
              <a:rPr lang="en-GB" sz="2400" kern="0" dirty="0">
                <a:latin typeface="Arial" panose="020B0604020202020204" pitchFamily="34" charset="0"/>
                <a:ea typeface="Gulim" panose="020B0600000101010101" pitchFamily="34" charset="-127"/>
                <a:cs typeface="Arial" panose="020B0604020202020204" pitchFamily="34" charset="0"/>
              </a:rPr>
              <a:t>If we suffer some sort of loss </a:t>
            </a:r>
          </a:p>
          <a:p>
            <a:pPr marL="457200" lvl="0" indent="-457200">
              <a:buFont typeface="Arial" panose="020B0604020202020204" pitchFamily="34" charset="0"/>
              <a:buChar char="•"/>
            </a:pPr>
            <a:r>
              <a:rPr lang="en-GB" sz="2400" kern="0" dirty="0">
                <a:latin typeface="Arial" panose="020B0604020202020204" pitchFamily="34" charset="0"/>
                <a:ea typeface="Gulim" panose="020B0600000101010101" pitchFamily="34" charset="-127"/>
                <a:cs typeface="Arial" panose="020B0604020202020204" pitchFamily="34" charset="0"/>
              </a:rPr>
              <a:t>Times of change i.e. moving school, moving house</a:t>
            </a:r>
          </a:p>
          <a:p>
            <a:pPr marL="457200" lvl="0" indent="-457200">
              <a:buFont typeface="Arial" panose="020B0604020202020204" pitchFamily="34" charset="0"/>
              <a:buChar char="•"/>
            </a:pPr>
            <a:r>
              <a:rPr lang="en-GB" sz="2400" kern="0" dirty="0">
                <a:latin typeface="Arial" panose="020B0604020202020204" pitchFamily="34" charset="0"/>
                <a:ea typeface="Gulim" panose="020B0600000101010101" pitchFamily="34" charset="-127"/>
                <a:cs typeface="Arial" panose="020B0604020202020204" pitchFamily="34" charset="0"/>
              </a:rPr>
              <a:t>Feeling isolated/alone</a:t>
            </a:r>
          </a:p>
          <a:p>
            <a:pPr marL="457200" lvl="0" indent="-457200">
              <a:buFont typeface="Arial" panose="020B0604020202020204" pitchFamily="34" charset="0"/>
              <a:buChar char="•"/>
            </a:pPr>
            <a:r>
              <a:rPr lang="en-GB" sz="2400" kern="0" dirty="0">
                <a:latin typeface="Arial" panose="020B0604020202020204" pitchFamily="34" charset="0"/>
                <a:ea typeface="Gulim" panose="020B0600000101010101" pitchFamily="34" charset="-127"/>
                <a:cs typeface="Arial" panose="020B0604020202020204" pitchFamily="34" charset="0"/>
              </a:rPr>
              <a:t>Experience friendship/relationship problems </a:t>
            </a:r>
          </a:p>
          <a:p>
            <a:pPr marL="457200" lvl="0" indent="-457200">
              <a:buFont typeface="Arial" panose="020B0604020202020204" pitchFamily="34" charset="0"/>
              <a:buChar char="•"/>
            </a:pPr>
            <a:r>
              <a:rPr lang="en-GB" sz="2400" kern="0" dirty="0">
                <a:latin typeface="Arial" panose="020B0604020202020204" pitchFamily="34" charset="0"/>
                <a:ea typeface="Gulim" panose="020B0600000101010101" pitchFamily="34" charset="-127"/>
                <a:cs typeface="Arial" panose="020B0604020202020204" pitchFamily="34" charset="0"/>
              </a:rPr>
              <a:t>Worry about school, work or money. </a:t>
            </a:r>
          </a:p>
          <a:p>
            <a:pPr marL="0" marR="0" lvl="0" indent="0" defTabSz="914400" eaLnBrk="1" fontAlgn="auto" latinLnBrk="0" hangingPunct="1">
              <a:lnSpc>
                <a:spcPct val="100000"/>
              </a:lnSpc>
              <a:spcBef>
                <a:spcPts val="0"/>
              </a:spcBef>
              <a:spcAft>
                <a:spcPts val="0"/>
              </a:spcAft>
              <a:buClrTx/>
              <a:buSzTx/>
              <a:buFontTx/>
              <a:buNone/>
              <a:tabLst/>
              <a:defRPr/>
            </a:pPr>
            <a:endParaRPr lang="en-GB" sz="2400" kern="0" dirty="0">
              <a:latin typeface="Gulim" panose="020B0600000101010101" pitchFamily="34" charset="-127"/>
              <a:ea typeface="Gulim" panose="020B0600000101010101" pitchFamily="34" charset="-127"/>
              <a:cs typeface="Arial" panose="020B0604020202020204" pitchFamily="34" charset="0"/>
            </a:endParaRPr>
          </a:p>
        </p:txBody>
      </p:sp>
      <p:pic>
        <p:nvPicPr>
          <p:cNvPr id="7" name="Picture 6">
            <a:extLst>
              <a:ext uri="{FF2B5EF4-FFF2-40B4-BE49-F238E27FC236}">
                <a16:creationId xmlns:a16="http://schemas.microsoft.com/office/drawing/2014/main" id="{6D93C41C-57C5-484F-AC19-0F92F1BC2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489" y="320157"/>
            <a:ext cx="5109511" cy="3335375"/>
          </a:xfrm>
          <a:prstGeom prst="rect">
            <a:avLst/>
          </a:prstGeom>
        </p:spPr>
      </p:pic>
    </p:spTree>
    <p:extLst>
      <p:ext uri="{BB962C8B-B14F-4D97-AF65-F5344CB8AC3E}">
        <p14:creationId xmlns:p14="http://schemas.microsoft.com/office/powerpoint/2010/main" val="2034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FEF6E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7A911E-5A5A-428B-BCCB-63C18D007198}"/>
              </a:ext>
            </a:extLst>
          </p:cNvPr>
          <p:cNvSpPr txBox="1"/>
          <p:nvPr/>
        </p:nvSpPr>
        <p:spPr>
          <a:xfrm>
            <a:off x="4106350" y="0"/>
            <a:ext cx="43975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latin typeface="Gulim" panose="020B0600000101010101" pitchFamily="34" charset="-127"/>
                <a:ea typeface="Gulim" panose="020B0600000101010101" pitchFamily="34" charset="-127"/>
              </a:rPr>
              <a:t>Anxiety</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endParaRPr>
          </a:p>
        </p:txBody>
      </p:sp>
      <p:pic>
        <p:nvPicPr>
          <p:cNvPr id="5" name="Picture 4">
            <a:extLst>
              <a:ext uri="{FF2B5EF4-FFF2-40B4-BE49-F238E27FC236}">
                <a16:creationId xmlns:a16="http://schemas.microsoft.com/office/drawing/2014/main" id="{4C08C523-9205-4736-AC05-EC223B3CF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188" y="1225017"/>
            <a:ext cx="2471624" cy="378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DF2D5EA7-9294-4430-AAFA-964101D2F7E4}"/>
              </a:ext>
            </a:extLst>
          </p:cNvPr>
          <p:cNvPicPr>
            <a:picLocks noChangeAspect="1"/>
          </p:cNvPicPr>
          <p:nvPr/>
        </p:nvPicPr>
        <p:blipFill>
          <a:blip r:embed="rId4"/>
          <a:stretch>
            <a:fillRect/>
          </a:stretch>
        </p:blipFill>
        <p:spPr>
          <a:xfrm>
            <a:off x="818197" y="2565823"/>
            <a:ext cx="2642456" cy="2630712"/>
          </a:xfrm>
          <a:prstGeom prst="rect">
            <a:avLst/>
          </a:prstGeom>
        </p:spPr>
      </p:pic>
      <p:pic>
        <p:nvPicPr>
          <p:cNvPr id="6" name="Picture 5">
            <a:extLst>
              <a:ext uri="{FF2B5EF4-FFF2-40B4-BE49-F238E27FC236}">
                <a16:creationId xmlns:a16="http://schemas.microsoft.com/office/drawing/2014/main" id="{3AA4CFEE-F0D2-4BA5-A0B7-6326C2C443CB}"/>
              </a:ext>
            </a:extLst>
          </p:cNvPr>
          <p:cNvPicPr>
            <a:picLocks noChangeAspect="1"/>
          </p:cNvPicPr>
          <p:nvPr/>
        </p:nvPicPr>
        <p:blipFill>
          <a:blip r:embed="rId5"/>
          <a:stretch>
            <a:fillRect/>
          </a:stretch>
        </p:blipFill>
        <p:spPr>
          <a:xfrm>
            <a:off x="8234806" y="3116566"/>
            <a:ext cx="3480944" cy="1740472"/>
          </a:xfrm>
          <a:prstGeom prst="rect">
            <a:avLst/>
          </a:prstGeom>
        </p:spPr>
      </p:pic>
    </p:spTree>
    <p:extLst>
      <p:ext uri="{BB962C8B-B14F-4D97-AF65-F5344CB8AC3E}">
        <p14:creationId xmlns:p14="http://schemas.microsoft.com/office/powerpoint/2010/main" val="1212799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A153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B6B6D41-A25B-46F2-AC83-658EB6927B63}"/>
              </a:ext>
            </a:extLst>
          </p:cNvPr>
          <p:cNvSpPr txBox="1"/>
          <p:nvPr/>
        </p:nvSpPr>
        <p:spPr>
          <a:xfrm>
            <a:off x="-331877" y="72686"/>
            <a:ext cx="728835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Gulim" panose="020B0600000101010101" pitchFamily="34" charset="-127"/>
                <a:ea typeface="Gulim" panose="020B0600000101010101" pitchFamily="34" charset="-127"/>
              </a:rPr>
              <a:t>Is anxiety normal?         </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endParaRPr>
          </a:p>
        </p:txBody>
      </p:sp>
      <p:sp>
        <p:nvSpPr>
          <p:cNvPr id="5" name="Rectangle 4">
            <a:extLst>
              <a:ext uri="{FF2B5EF4-FFF2-40B4-BE49-F238E27FC236}">
                <a16:creationId xmlns:a16="http://schemas.microsoft.com/office/drawing/2014/main" id="{5DA59DE4-56B8-4CE1-B679-A687ADEF1D97}"/>
              </a:ext>
            </a:extLst>
          </p:cNvPr>
          <p:cNvSpPr/>
          <p:nvPr/>
        </p:nvSpPr>
        <p:spPr>
          <a:xfrm>
            <a:off x="52755" y="1200152"/>
            <a:ext cx="6095999" cy="5262979"/>
          </a:xfrm>
          <a:prstGeom prst="rect">
            <a:avLst/>
          </a:prstGeom>
        </p:spPr>
        <p:txBody>
          <a:bodyPr wrap="square">
            <a:spAutoFit/>
          </a:bodyPr>
          <a:lstStyle/>
          <a:p>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Anxiety is a normal response to stress or danger and is often called the ‘flight or fight’ response. </a:t>
            </a:r>
          </a:p>
          <a:p>
            <a:endParaRPr lang="en-GB" sz="2400" dirty="0">
              <a:solidFill>
                <a:schemeClr val="bg1"/>
              </a:solidFill>
              <a:latin typeface="Arial" panose="020B0604020202020204" pitchFamily="34" charset="0"/>
              <a:ea typeface="Gulim" panose="020B0600000101010101" pitchFamily="34" charset="-127"/>
              <a:cs typeface="Arial" panose="020B0604020202020204" pitchFamily="34" charset="0"/>
            </a:endParaRPr>
          </a:p>
          <a:p>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This process involves adrenalin being quickly pumped through the body enabling it to cope with whatever catastrophe may come its way. </a:t>
            </a:r>
          </a:p>
          <a:p>
            <a:endParaRPr lang="en-GB" sz="2400" dirty="0">
              <a:solidFill>
                <a:schemeClr val="bg1"/>
              </a:solidFill>
              <a:latin typeface="Arial" panose="020B0604020202020204" pitchFamily="34" charset="0"/>
              <a:ea typeface="Gulim" panose="020B0600000101010101" pitchFamily="34" charset="-127"/>
              <a:cs typeface="Arial" panose="020B0604020202020204" pitchFamily="34" charset="0"/>
            </a:endParaRPr>
          </a:p>
          <a:p>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Anxiety only becomes problematic when our ‘anxious/stressed out’ response is out of proportion, if it continues even after the event that we found stressful is over, or if it is stopping us from doing day to day things.</a:t>
            </a:r>
          </a:p>
        </p:txBody>
      </p:sp>
      <p:pic>
        <p:nvPicPr>
          <p:cNvPr id="6" name="Picture 5" descr="A close up of a tree&#10;&#10;Description automatically generated">
            <a:extLst>
              <a:ext uri="{FF2B5EF4-FFF2-40B4-BE49-F238E27FC236}">
                <a16:creationId xmlns:a16="http://schemas.microsoft.com/office/drawing/2014/main" id="{14E93858-825B-4AB9-AC0B-A21CBF103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4495"/>
            <a:ext cx="6032788" cy="5262979"/>
          </a:xfrm>
          <a:prstGeom prst="rect">
            <a:avLst/>
          </a:prstGeom>
        </p:spPr>
      </p:pic>
      <p:sp>
        <p:nvSpPr>
          <p:cNvPr id="2" name="TextBox 1">
            <a:extLst>
              <a:ext uri="{FF2B5EF4-FFF2-40B4-BE49-F238E27FC236}">
                <a16:creationId xmlns:a16="http://schemas.microsoft.com/office/drawing/2014/main" id="{A3F75358-C306-4F7B-AE24-94EAF2041BD2}"/>
              </a:ext>
            </a:extLst>
          </p:cNvPr>
          <p:cNvSpPr txBox="1"/>
          <p:nvPr/>
        </p:nvSpPr>
        <p:spPr>
          <a:xfrm>
            <a:off x="8632872" y="137554"/>
            <a:ext cx="3559127" cy="707886"/>
          </a:xfrm>
          <a:prstGeom prst="rect">
            <a:avLst/>
          </a:prstGeom>
          <a:noFill/>
        </p:spPr>
        <p:txBody>
          <a:bodyPr wrap="square" rtlCol="0">
            <a:spAutoFit/>
          </a:bodyPr>
          <a:lstStyle/>
          <a:p>
            <a:r>
              <a:rPr lang="en-GB" sz="4000" b="1" dirty="0">
                <a:solidFill>
                  <a:prstClr val="black"/>
                </a:solidFill>
                <a:latin typeface="Gulim" panose="020B0600000101010101" pitchFamily="34" charset="-127"/>
                <a:ea typeface="Gulim" panose="020B0600000101010101" pitchFamily="34" charset="-127"/>
              </a:rPr>
              <a:t>YES!</a:t>
            </a:r>
            <a:endParaRPr lang="en-GB" dirty="0"/>
          </a:p>
        </p:txBody>
      </p:sp>
    </p:spTree>
    <p:extLst>
      <p:ext uri="{BB962C8B-B14F-4D97-AF65-F5344CB8AC3E}">
        <p14:creationId xmlns:p14="http://schemas.microsoft.com/office/powerpoint/2010/main" val="129493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xiety">
            <a:extLst>
              <a:ext uri="{FF2B5EF4-FFF2-40B4-BE49-F238E27FC236}">
                <a16:creationId xmlns:a16="http://schemas.microsoft.com/office/drawing/2014/main" id="{1FF62A62-2241-4066-AEE2-0A4C1A045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0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56BDEC"/>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FF0D48D7-C660-4591-8D07-5122FABB1DAE}"/>
              </a:ext>
            </a:extLst>
          </p:cNvPr>
          <p:cNvSpPr txBox="1"/>
          <p:nvPr/>
        </p:nvSpPr>
        <p:spPr>
          <a:xfrm>
            <a:off x="245503" y="323007"/>
            <a:ext cx="56049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latin typeface="Gulim" panose="020B0600000101010101" pitchFamily="34" charset="-127"/>
                <a:ea typeface="Gulim" panose="020B0600000101010101" pitchFamily="34" charset="-127"/>
              </a:rPr>
              <a:t>Dealing with anxiety and stress</a:t>
            </a:r>
            <a:endPar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endParaRPr>
          </a:p>
        </p:txBody>
      </p:sp>
      <p:sp>
        <p:nvSpPr>
          <p:cNvPr id="5" name="Rectangle 4">
            <a:extLst>
              <a:ext uri="{FF2B5EF4-FFF2-40B4-BE49-F238E27FC236}">
                <a16:creationId xmlns:a16="http://schemas.microsoft.com/office/drawing/2014/main" id="{DA8F0023-7C62-4263-99CD-B6E543881407}"/>
              </a:ext>
            </a:extLst>
          </p:cNvPr>
          <p:cNvSpPr/>
          <p:nvPr/>
        </p:nvSpPr>
        <p:spPr>
          <a:xfrm>
            <a:off x="245503" y="1969453"/>
            <a:ext cx="5604993" cy="3785652"/>
          </a:xfrm>
          <a:prstGeom prst="rect">
            <a:avLst/>
          </a:prstGeom>
        </p:spPr>
        <p:txBody>
          <a:bodyPr wrap="square">
            <a:spAutoFit/>
          </a:bodyPr>
          <a:lstStyle/>
          <a:p>
            <a:r>
              <a:rPr lang="en-GB" sz="2400" dirty="0">
                <a:latin typeface="Arial" panose="020B0604020202020204" pitchFamily="34" charset="0"/>
                <a:ea typeface="Gulim" panose="020B0600000101010101" pitchFamily="34" charset="-127"/>
                <a:cs typeface="Arial" panose="020B0604020202020204" pitchFamily="34" charset="0"/>
              </a:rPr>
              <a:t>What signs might you notice when your</a:t>
            </a:r>
          </a:p>
          <a:p>
            <a:r>
              <a:rPr lang="en-GB" sz="2400" dirty="0">
                <a:latin typeface="Arial" panose="020B0604020202020204" pitchFamily="34" charset="0"/>
                <a:ea typeface="Gulim" panose="020B0600000101010101" pitchFamily="34" charset="-127"/>
                <a:cs typeface="Arial" panose="020B0604020202020204" pitchFamily="34" charset="0"/>
              </a:rPr>
              <a:t>stress levels rise?</a:t>
            </a:r>
          </a:p>
          <a:p>
            <a:pPr>
              <a:buNone/>
            </a:pPr>
            <a:endParaRPr lang="en-GB" sz="2400" dirty="0">
              <a:latin typeface="Arial" panose="020B0604020202020204" pitchFamily="34" charset="0"/>
              <a:ea typeface="Gulim" panose="020B0600000101010101" pitchFamily="34" charset="-127"/>
              <a:cs typeface="Arial" panose="020B0604020202020204" pitchFamily="34" charset="0"/>
            </a:endParaRPr>
          </a:p>
          <a:p>
            <a:r>
              <a:rPr lang="en-GB" sz="2400" dirty="0">
                <a:latin typeface="Arial" panose="020B0604020202020204" pitchFamily="34" charset="0"/>
                <a:ea typeface="Gulim" panose="020B0600000101010101" pitchFamily="34" charset="-127"/>
                <a:cs typeface="Arial" panose="020B0604020202020204" pitchFamily="34" charset="0"/>
              </a:rPr>
              <a:t>What might other people notice?</a:t>
            </a:r>
          </a:p>
          <a:p>
            <a:pPr>
              <a:buNone/>
            </a:pPr>
            <a:endParaRPr lang="en-GB" sz="2400" dirty="0">
              <a:latin typeface="Arial" panose="020B0604020202020204" pitchFamily="34" charset="0"/>
              <a:ea typeface="Gulim" panose="020B0600000101010101" pitchFamily="34" charset="-127"/>
              <a:cs typeface="Arial" panose="020B0604020202020204" pitchFamily="34" charset="0"/>
            </a:endParaRPr>
          </a:p>
          <a:p>
            <a:r>
              <a:rPr lang="en-GB" sz="2400" dirty="0">
                <a:latin typeface="Arial" panose="020B0604020202020204" pitchFamily="34" charset="0"/>
                <a:ea typeface="Gulim" panose="020B0600000101010101" pitchFamily="34" charset="-127"/>
                <a:cs typeface="Arial" panose="020B0604020202020204" pitchFamily="34" charset="0"/>
              </a:rPr>
              <a:t>What can others do to help you if they notice or you tell them you are stressed?</a:t>
            </a:r>
          </a:p>
          <a:p>
            <a:pPr>
              <a:buNone/>
            </a:pPr>
            <a:endParaRPr lang="en-GB" sz="2400" dirty="0">
              <a:latin typeface="Arial" panose="020B0604020202020204" pitchFamily="34" charset="0"/>
              <a:ea typeface="Gulim" panose="020B0600000101010101" pitchFamily="34" charset="-127"/>
              <a:cs typeface="Arial" panose="020B0604020202020204" pitchFamily="34" charset="0"/>
            </a:endParaRPr>
          </a:p>
          <a:p>
            <a:r>
              <a:rPr lang="en-GB" sz="2400" dirty="0">
                <a:latin typeface="Arial" panose="020B0604020202020204" pitchFamily="34" charset="0"/>
                <a:ea typeface="Gulim" panose="020B0600000101010101" pitchFamily="34" charset="-127"/>
                <a:cs typeface="Arial" panose="020B0604020202020204" pitchFamily="34" charset="0"/>
              </a:rPr>
              <a:t>What can you do to help yourself?</a:t>
            </a:r>
          </a:p>
        </p:txBody>
      </p:sp>
      <p:pic>
        <p:nvPicPr>
          <p:cNvPr id="6" name="Picture 2" descr="http://www.wolfescape.com/Humour/NonMedThumbs/Stress-ZebraStripes.gif">
            <a:extLst>
              <a:ext uri="{FF2B5EF4-FFF2-40B4-BE49-F238E27FC236}">
                <a16:creationId xmlns:a16="http://schemas.microsoft.com/office/drawing/2014/main" id="{9F845B38-55BA-4DD4-A194-508A2DD90642}"/>
              </a:ext>
            </a:extLst>
          </p:cNvPr>
          <p:cNvPicPr>
            <a:picLocks noChangeAspect="1" noChangeArrowheads="1"/>
          </p:cNvPicPr>
          <p:nvPr/>
        </p:nvPicPr>
        <p:blipFill>
          <a:blip r:embed="rId3" cstate="print"/>
          <a:srcRect/>
          <a:stretch>
            <a:fillRect/>
          </a:stretch>
        </p:blipFill>
        <p:spPr bwMode="auto">
          <a:xfrm>
            <a:off x="7338060" y="1259822"/>
            <a:ext cx="3476562" cy="4338356"/>
          </a:xfrm>
          <a:prstGeom prst="rect">
            <a:avLst/>
          </a:prstGeom>
          <a:noFill/>
        </p:spPr>
      </p:pic>
    </p:spTree>
    <p:extLst>
      <p:ext uri="{BB962C8B-B14F-4D97-AF65-F5344CB8AC3E}">
        <p14:creationId xmlns:p14="http://schemas.microsoft.com/office/powerpoint/2010/main" val="158154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134A96"/>
          </a:solidFill>
        </p:spPr>
        <p:txBody>
          <a:bodyPr wrap="square" rtlCol="0">
            <a:spAutoFit/>
          </a:bodyPr>
          <a:lstStyle/>
          <a:p>
            <a:endParaRPr lang="en-GB" dirty="0"/>
          </a:p>
        </p:txBody>
      </p:sp>
      <p:sp>
        <p:nvSpPr>
          <p:cNvPr id="3" name="Title 1">
            <a:extLst>
              <a:ext uri="{FF2B5EF4-FFF2-40B4-BE49-F238E27FC236}">
                <a16:creationId xmlns:a16="http://schemas.microsoft.com/office/drawing/2014/main" id="{CCC0B050-D65F-4935-A40A-71226F1C6528}"/>
              </a:ext>
            </a:extLst>
          </p:cNvPr>
          <p:cNvSpPr>
            <a:spLocks noGrp="1"/>
          </p:cNvSpPr>
          <p:nvPr>
            <p:ph type="title"/>
          </p:nvPr>
        </p:nvSpPr>
        <p:spPr>
          <a:xfrm>
            <a:off x="365434" y="0"/>
            <a:ext cx="5365132" cy="1938992"/>
          </a:xfrm>
        </p:spPr>
        <p:txBody>
          <a:bodyPr>
            <a:normAutofit/>
          </a:bodyPr>
          <a:lstStyle/>
          <a:p>
            <a:pPr algn="ctr"/>
            <a:r>
              <a:rPr lang="en-GB" sz="4000" b="1" dirty="0">
                <a:solidFill>
                  <a:schemeClr val="bg1"/>
                </a:solidFill>
                <a:latin typeface="Gulim" panose="020B0600000101010101" pitchFamily="34" charset="-127"/>
                <a:ea typeface="Gulim" panose="020B0600000101010101" pitchFamily="34" charset="-127"/>
              </a:rPr>
              <a:t>Stress Bucket Activity</a:t>
            </a:r>
          </a:p>
        </p:txBody>
      </p:sp>
      <p:pic>
        <p:nvPicPr>
          <p:cNvPr id="6" name="Picture 5" descr="Image result for stress bucket">
            <a:extLst>
              <a:ext uri="{FF2B5EF4-FFF2-40B4-BE49-F238E27FC236}">
                <a16:creationId xmlns:a16="http://schemas.microsoft.com/office/drawing/2014/main" id="{86F31469-D77E-46C9-A4E7-4563C1FA7000}"/>
              </a:ext>
            </a:extLst>
          </p:cNvPr>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96001" y="903262"/>
            <a:ext cx="6095999" cy="5051476"/>
          </a:xfrm>
          <a:prstGeom prst="rect">
            <a:avLst/>
          </a:prstGeom>
          <a:noFill/>
          <a:ln>
            <a:noFill/>
          </a:ln>
        </p:spPr>
      </p:pic>
      <p:sp>
        <p:nvSpPr>
          <p:cNvPr id="2" name="TextBox 1">
            <a:extLst>
              <a:ext uri="{FF2B5EF4-FFF2-40B4-BE49-F238E27FC236}">
                <a16:creationId xmlns:a16="http://schemas.microsoft.com/office/drawing/2014/main" id="{77DBE797-7CE2-43E1-865D-FCEA6DD4A3DD}"/>
              </a:ext>
            </a:extLst>
          </p:cNvPr>
          <p:cNvSpPr txBox="1"/>
          <p:nvPr/>
        </p:nvSpPr>
        <p:spPr>
          <a:xfrm>
            <a:off x="579119" y="2090172"/>
            <a:ext cx="4628271" cy="3108543"/>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What sorts of things fill up stress buckets?</a:t>
            </a:r>
          </a:p>
          <a:p>
            <a:endParaRPr lang="en-GB" sz="2800"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What are good ways to cope and let the stress out (the tap)?</a:t>
            </a:r>
          </a:p>
        </p:txBody>
      </p:sp>
    </p:spTree>
    <p:extLst>
      <p:ext uri="{BB962C8B-B14F-4D97-AF65-F5344CB8AC3E}">
        <p14:creationId xmlns:p14="http://schemas.microsoft.com/office/powerpoint/2010/main" val="384348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134A96"/>
          </a:solidFill>
        </p:spPr>
        <p:txBody>
          <a:bodyPr wrap="square" rtlCol="0">
            <a:spAutoFit/>
          </a:bodyPr>
          <a:lstStyle/>
          <a:p>
            <a:endParaRPr lang="en-GB" dirty="0"/>
          </a:p>
        </p:txBody>
      </p:sp>
      <p:sp>
        <p:nvSpPr>
          <p:cNvPr id="3" name="Title 1">
            <a:extLst>
              <a:ext uri="{FF2B5EF4-FFF2-40B4-BE49-F238E27FC236}">
                <a16:creationId xmlns:a16="http://schemas.microsoft.com/office/drawing/2014/main" id="{CCC0B050-D65F-4935-A40A-71226F1C6528}"/>
              </a:ext>
            </a:extLst>
          </p:cNvPr>
          <p:cNvSpPr>
            <a:spLocks noGrp="1"/>
          </p:cNvSpPr>
          <p:nvPr>
            <p:ph type="title"/>
          </p:nvPr>
        </p:nvSpPr>
        <p:spPr>
          <a:xfrm>
            <a:off x="365434" y="0"/>
            <a:ext cx="5365132" cy="1938992"/>
          </a:xfrm>
        </p:spPr>
        <p:txBody>
          <a:bodyPr>
            <a:normAutofit/>
          </a:bodyPr>
          <a:lstStyle/>
          <a:p>
            <a:pPr algn="ctr"/>
            <a:r>
              <a:rPr lang="en-GB" sz="4000" b="1" dirty="0">
                <a:solidFill>
                  <a:schemeClr val="bg1"/>
                </a:solidFill>
                <a:latin typeface="Gulim" panose="020B0600000101010101" pitchFamily="34" charset="-127"/>
                <a:ea typeface="Gulim" panose="020B0600000101010101" pitchFamily="34" charset="-127"/>
              </a:rPr>
              <a:t>Stress Bucket Activity</a:t>
            </a:r>
          </a:p>
        </p:txBody>
      </p:sp>
      <p:pic>
        <p:nvPicPr>
          <p:cNvPr id="5" name="Picture 4" descr="A screenshot of a cell phone&#10;&#10;Description automatically generated">
            <a:extLst>
              <a:ext uri="{FF2B5EF4-FFF2-40B4-BE49-F238E27FC236}">
                <a16:creationId xmlns:a16="http://schemas.microsoft.com/office/drawing/2014/main" id="{3BCDA288-54D0-43C9-BFD3-EE1D40B40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193" y="0"/>
            <a:ext cx="4569370" cy="6858000"/>
          </a:xfrm>
          <a:prstGeom prst="rect">
            <a:avLst/>
          </a:prstGeom>
        </p:spPr>
      </p:pic>
    </p:spTree>
    <p:extLst>
      <p:ext uri="{BB962C8B-B14F-4D97-AF65-F5344CB8AC3E}">
        <p14:creationId xmlns:p14="http://schemas.microsoft.com/office/powerpoint/2010/main" val="3918306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FFCA24"/>
          </a:solidFill>
        </p:spPr>
        <p:txBody>
          <a:bodyPr wrap="square" rtlCol="0">
            <a:spAutoFit/>
          </a:bodyPr>
          <a:lstStyle/>
          <a:p>
            <a:endParaRPr lang="en-GB" dirty="0"/>
          </a:p>
        </p:txBody>
      </p:sp>
      <p:sp>
        <p:nvSpPr>
          <p:cNvPr id="3" name="Title 1">
            <a:extLst>
              <a:ext uri="{FF2B5EF4-FFF2-40B4-BE49-F238E27FC236}">
                <a16:creationId xmlns:a16="http://schemas.microsoft.com/office/drawing/2014/main" id="{BDA53981-474C-4CAC-B5A2-252FAC7B99DE}"/>
              </a:ext>
            </a:extLst>
          </p:cNvPr>
          <p:cNvSpPr>
            <a:spLocks noGrp="1"/>
          </p:cNvSpPr>
          <p:nvPr>
            <p:ph type="title"/>
          </p:nvPr>
        </p:nvSpPr>
        <p:spPr>
          <a:xfrm>
            <a:off x="243514" y="0"/>
            <a:ext cx="5608972" cy="1938992"/>
          </a:xfrm>
        </p:spPr>
        <p:txBody>
          <a:bodyPr>
            <a:normAutofit/>
          </a:bodyPr>
          <a:lstStyle/>
          <a:p>
            <a:pPr algn="ctr"/>
            <a:r>
              <a:rPr lang="en-GB" sz="4000" b="1" dirty="0">
                <a:solidFill>
                  <a:schemeClr val="bg1"/>
                </a:solidFill>
                <a:latin typeface="Gulim" panose="020B0600000101010101" pitchFamily="34" charset="-127"/>
                <a:ea typeface="Gulim" panose="020B0600000101010101" pitchFamily="34" charset="-127"/>
              </a:rPr>
              <a:t>Washing Line Activity</a:t>
            </a:r>
          </a:p>
        </p:txBody>
      </p:sp>
      <p:pic>
        <p:nvPicPr>
          <p:cNvPr id="5" name="Picture 2" descr="Image result for washing line cartoon">
            <a:extLst>
              <a:ext uri="{FF2B5EF4-FFF2-40B4-BE49-F238E27FC236}">
                <a16:creationId xmlns:a16="http://schemas.microsoft.com/office/drawing/2014/main" id="{97688CAE-15C3-48DC-8907-11B7DC2A7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668162"/>
            <a:ext cx="6095999" cy="35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2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6CC06A"/>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637A1DAB-528E-4416-80AF-ED085561CC2E}"/>
              </a:ext>
            </a:extLst>
          </p:cNvPr>
          <p:cNvSpPr txBox="1"/>
          <p:nvPr/>
        </p:nvSpPr>
        <p:spPr>
          <a:xfrm>
            <a:off x="898357" y="807090"/>
            <a:ext cx="46201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Six Ways to Wellbeing</a:t>
            </a:r>
          </a:p>
        </p:txBody>
      </p:sp>
      <p:pic>
        <p:nvPicPr>
          <p:cNvPr id="5" name="Picture 2">
            <a:extLst>
              <a:ext uri="{FF2B5EF4-FFF2-40B4-BE49-F238E27FC236}">
                <a16:creationId xmlns:a16="http://schemas.microsoft.com/office/drawing/2014/main" id="{FA33C3EA-1F5A-4BCE-9C66-8512AA5A83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56020" y="568760"/>
            <a:ext cx="5705888" cy="57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836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048DB7"/>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F356678D-4A1E-4B77-A783-A9BABEFC545C}"/>
              </a:ext>
            </a:extLst>
          </p:cNvPr>
          <p:cNvSpPr txBox="1"/>
          <p:nvPr/>
        </p:nvSpPr>
        <p:spPr>
          <a:xfrm>
            <a:off x="385046" y="251460"/>
            <a:ext cx="73030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Six Ways to Wellbeing</a:t>
            </a:r>
          </a:p>
        </p:txBody>
      </p:sp>
      <p:grpSp>
        <p:nvGrpSpPr>
          <p:cNvPr id="6" name="Group 5">
            <a:extLst>
              <a:ext uri="{FF2B5EF4-FFF2-40B4-BE49-F238E27FC236}">
                <a16:creationId xmlns:a16="http://schemas.microsoft.com/office/drawing/2014/main" id="{101C1E42-E365-4B74-BBA9-63C488749478}"/>
              </a:ext>
            </a:extLst>
          </p:cNvPr>
          <p:cNvGrpSpPr/>
          <p:nvPr/>
        </p:nvGrpSpPr>
        <p:grpSpPr>
          <a:xfrm>
            <a:off x="188118" y="1213659"/>
            <a:ext cx="684212" cy="4969924"/>
            <a:chOff x="188118" y="1213659"/>
            <a:chExt cx="684212" cy="4969924"/>
          </a:xfrm>
        </p:grpSpPr>
        <p:pic>
          <p:nvPicPr>
            <p:cNvPr id="7" name="Picture 5" descr="Be Active">
              <a:hlinkClick r:id="rId3"/>
              <a:extLst>
                <a:ext uri="{FF2B5EF4-FFF2-40B4-BE49-F238E27FC236}">
                  <a16:creationId xmlns:a16="http://schemas.microsoft.com/office/drawing/2014/main" id="{08CBAEDB-6560-4BD9-93FA-45C64A7E3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213659"/>
              <a:ext cx="6381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Keep Learning">
              <a:hlinkClick r:id="rId5"/>
              <a:extLst>
                <a:ext uri="{FF2B5EF4-FFF2-40B4-BE49-F238E27FC236}">
                  <a16:creationId xmlns:a16="http://schemas.microsoft.com/office/drawing/2014/main" id="{B8B1A60E-034B-4471-8E17-48D38DFF7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056" y="2124700"/>
              <a:ext cx="6461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ive">
              <a:hlinkClick r:id="rId7"/>
              <a:extLst>
                <a:ext uri="{FF2B5EF4-FFF2-40B4-BE49-F238E27FC236}">
                  <a16:creationId xmlns:a16="http://schemas.microsoft.com/office/drawing/2014/main" id="{17F4EA5B-AB3D-4A74-9C3F-8C5054F0AB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056" y="3029392"/>
              <a:ext cx="6381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nnect">
              <a:hlinkClick r:id="rId9"/>
              <a:extLst>
                <a:ext uri="{FF2B5EF4-FFF2-40B4-BE49-F238E27FC236}">
                  <a16:creationId xmlns:a16="http://schemas.microsoft.com/office/drawing/2014/main" id="{242C0D6C-163B-45F3-8F18-30CEE12734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118" y="3868906"/>
              <a:ext cx="6461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ake Notice">
              <a:hlinkClick r:id="rId11"/>
              <a:extLst>
                <a:ext uri="{FF2B5EF4-FFF2-40B4-BE49-F238E27FC236}">
                  <a16:creationId xmlns:a16="http://schemas.microsoft.com/office/drawing/2014/main" id="{818F00D8-C7F3-4B03-A879-9C4972DDCA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806" y="4702071"/>
              <a:ext cx="6143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Grow Your World">
              <a:hlinkClick r:id="rId13"/>
              <a:extLst>
                <a:ext uri="{FF2B5EF4-FFF2-40B4-BE49-F238E27FC236}">
                  <a16:creationId xmlns:a16="http://schemas.microsoft.com/office/drawing/2014/main" id="{4A2C447A-BEE1-48D7-AB61-0BBB38A956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118" y="5535883"/>
              <a:ext cx="6842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ontent Placeholder 12">
            <a:extLst>
              <a:ext uri="{FF2B5EF4-FFF2-40B4-BE49-F238E27FC236}">
                <a16:creationId xmlns:a16="http://schemas.microsoft.com/office/drawing/2014/main" id="{638385AB-3C7B-49D1-9B6F-39ACFCDC57CC}"/>
              </a:ext>
            </a:extLst>
          </p:cNvPr>
          <p:cNvSpPr>
            <a:spLocks noGrp="1"/>
          </p:cNvSpPr>
          <p:nvPr>
            <p:ph idx="1"/>
          </p:nvPr>
        </p:nvSpPr>
        <p:spPr>
          <a:xfrm>
            <a:off x="872330" y="1095732"/>
            <a:ext cx="11165682" cy="5129559"/>
          </a:xfrm>
        </p:spPr>
        <p:txBody>
          <a:bodyPr>
            <a:noAutofit/>
          </a:bodyPr>
          <a:lstStyle/>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1. Be Active</a:t>
            </a:r>
            <a:r>
              <a:rPr lang="en-GB" sz="1800" dirty="0">
                <a:latin typeface="Arial" panose="020B0604020202020204" pitchFamily="34" charset="0"/>
                <a:ea typeface="Gulim" panose="020B0600000101010101" pitchFamily="34" charset="-127"/>
                <a:cs typeface="Arial" panose="020B0604020202020204" pitchFamily="34" charset="0"/>
              </a:rPr>
              <a:t>… Go for a walk or run. Step outside. Cycle. Play a game. Garden. Dance. Exercising makes you feel good. Most importantly, discover a physical activity that you enjoy; one that suits your level of mobility and fitness.</a:t>
            </a:r>
          </a:p>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2. Keep Learning </a:t>
            </a:r>
            <a:r>
              <a:rPr lang="en-GB" sz="1800" dirty="0">
                <a:latin typeface="Arial" panose="020B0604020202020204" pitchFamily="34" charset="0"/>
                <a:ea typeface="Gulim" panose="020B0600000101010101" pitchFamily="34" charset="-127"/>
                <a:cs typeface="Arial" panose="020B0604020202020204" pitchFamily="34" charset="0"/>
              </a:rPr>
              <a:t>… Try something new. Rediscover an old interest. Sign up for that course. Fix a bike. Learn to play an instrument or how to cook your favourite food. Set a challenge you will enjoy achieving. Learning new things will make you more confident, as well as being fun to do.</a:t>
            </a:r>
          </a:p>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3. Give </a:t>
            </a:r>
            <a:r>
              <a:rPr lang="en-GB" sz="1800" dirty="0">
                <a:latin typeface="Arial" panose="020B0604020202020204" pitchFamily="34" charset="0"/>
                <a:ea typeface="Gulim" panose="020B0600000101010101" pitchFamily="34" charset="-127"/>
                <a:cs typeface="Arial" panose="020B0604020202020204" pitchFamily="34" charset="0"/>
              </a:rPr>
              <a:t>… Do something nice for a friend, or a stranger. Thank someone. Smile. Volunteer your time. Join a community group. Look out, as well as in. Seeing yourself, and your happiness, linked to the wider community can be incredibly rewarding and will create connections with the people around you.</a:t>
            </a:r>
          </a:p>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4.</a:t>
            </a:r>
            <a:r>
              <a:rPr lang="en-GB" sz="1800" dirty="0">
                <a:latin typeface="Arial" panose="020B0604020202020204" pitchFamily="34" charset="0"/>
                <a:ea typeface="Gulim" panose="020B0600000101010101" pitchFamily="34" charset="-127"/>
                <a:cs typeface="Arial" panose="020B0604020202020204" pitchFamily="34" charset="0"/>
              </a:rPr>
              <a:t> </a:t>
            </a:r>
            <a:r>
              <a:rPr lang="en-GB" sz="1800" b="1" dirty="0">
                <a:latin typeface="Arial" panose="020B0604020202020204" pitchFamily="34" charset="0"/>
                <a:ea typeface="Gulim" panose="020B0600000101010101" pitchFamily="34" charset="-127"/>
                <a:cs typeface="Arial" panose="020B0604020202020204" pitchFamily="34" charset="0"/>
              </a:rPr>
              <a:t>Connect </a:t>
            </a:r>
            <a:r>
              <a:rPr lang="en-GB" sz="1800" dirty="0">
                <a:latin typeface="Arial" panose="020B0604020202020204" pitchFamily="34" charset="0"/>
                <a:ea typeface="Gulim" panose="020B0600000101010101" pitchFamily="34" charset="-127"/>
                <a:cs typeface="Arial" panose="020B0604020202020204" pitchFamily="34" charset="0"/>
              </a:rPr>
              <a:t>… With the people around you. With family, friends, colleagues and neighbours. At home, work, school or in your local community. Think of these as the cornerstones of your life and invest time in developing them. Building these connections will support and enrich you every day.</a:t>
            </a:r>
          </a:p>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5. Take Notice </a:t>
            </a:r>
            <a:r>
              <a:rPr lang="en-GB" sz="1800" dirty="0">
                <a:latin typeface="Arial" panose="020B0604020202020204" pitchFamily="34" charset="0"/>
                <a:ea typeface="Gulim" panose="020B0600000101010101" pitchFamily="34" charset="-127"/>
                <a:cs typeface="Arial" panose="020B0604020202020204" pitchFamily="34" charset="0"/>
              </a:rPr>
              <a:t>… Be curious. Catch sight of the beautiful. Remark on the unusual. Notice the changing seasons. Savour the moment, whether you are on a train, eating lunch or talking to friends. Be aware of the world around you and what you are feeling. Reflecting on your experiences will help you appreciate what matters to you.</a:t>
            </a:r>
          </a:p>
          <a:p>
            <a:pPr marL="0" indent="0">
              <a:buNone/>
            </a:pPr>
            <a:r>
              <a:rPr lang="en-GB" sz="1800" b="1" dirty="0">
                <a:latin typeface="Arial" panose="020B0604020202020204" pitchFamily="34" charset="0"/>
                <a:ea typeface="Gulim" panose="020B0600000101010101" pitchFamily="34" charset="-127"/>
                <a:cs typeface="Arial" panose="020B0604020202020204" pitchFamily="34" charset="0"/>
              </a:rPr>
              <a:t>6. Care For The Planet </a:t>
            </a:r>
            <a:r>
              <a:rPr lang="en-GB" sz="1800" dirty="0">
                <a:latin typeface="Arial" panose="020B0604020202020204" pitchFamily="34" charset="0"/>
                <a:ea typeface="Gulim" panose="020B0600000101010101" pitchFamily="34" charset="-127"/>
                <a:cs typeface="Arial" panose="020B0604020202020204" pitchFamily="34" charset="0"/>
              </a:rPr>
              <a:t>… look after your community and the world.  Make small changes to your life that will reduce your energy use, recycle more, leave the car at home, use low energy light bulbs, small steps to a greener life can make a difference.</a:t>
            </a:r>
          </a:p>
        </p:txBody>
      </p:sp>
    </p:spTree>
    <p:extLst>
      <p:ext uri="{BB962C8B-B14F-4D97-AF65-F5344CB8AC3E}">
        <p14:creationId xmlns:p14="http://schemas.microsoft.com/office/powerpoint/2010/main" val="317827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6CC06A"/>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1DBD6B29-D371-48A5-A73E-C9B9B65A4753}"/>
              </a:ext>
            </a:extLst>
          </p:cNvPr>
          <p:cNvSpPr txBox="1"/>
          <p:nvPr/>
        </p:nvSpPr>
        <p:spPr>
          <a:xfrm>
            <a:off x="3010162" y="227725"/>
            <a:ext cx="66171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rPr>
              <a:t>Objectives for today</a:t>
            </a:r>
          </a:p>
        </p:txBody>
      </p:sp>
      <p:sp>
        <p:nvSpPr>
          <p:cNvPr id="5" name="TextBox 4">
            <a:extLst>
              <a:ext uri="{FF2B5EF4-FFF2-40B4-BE49-F238E27FC236}">
                <a16:creationId xmlns:a16="http://schemas.microsoft.com/office/drawing/2014/main" id="{F08E98F1-3A01-400F-AF95-E9E3D31609C9}"/>
              </a:ext>
            </a:extLst>
          </p:cNvPr>
          <p:cNvSpPr txBox="1"/>
          <p:nvPr/>
        </p:nvSpPr>
        <p:spPr>
          <a:xfrm>
            <a:off x="656493" y="1308514"/>
            <a:ext cx="11075962" cy="27938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To understand the eight principles of a Whole School Approach to wellbeing and how to apply them.</a:t>
            </a:r>
          </a:p>
          <a:p>
            <a:pPr marL="285750" indent="-28575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To be able to prioritise areas for your school to focus on. </a:t>
            </a:r>
          </a:p>
          <a:p>
            <a:pPr marL="285750" indent="-28575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To provide some tools and techniques to support your own wellbeing, as well as others.</a:t>
            </a:r>
          </a:p>
        </p:txBody>
      </p:sp>
    </p:spTree>
    <p:extLst>
      <p:ext uri="{BB962C8B-B14F-4D97-AF65-F5344CB8AC3E}">
        <p14:creationId xmlns:p14="http://schemas.microsoft.com/office/powerpoint/2010/main" val="232376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2" y="0"/>
            <a:ext cx="8534398" cy="6858000"/>
          </a:xfrm>
          <a:prstGeom prst="rect">
            <a:avLst/>
          </a:prstGeom>
          <a:solidFill>
            <a:srgbClr val="F1654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0828CF7-C1CE-4ED4-B064-F456420AADF1}"/>
              </a:ext>
            </a:extLst>
          </p:cNvPr>
          <p:cNvSpPr txBox="1"/>
          <p:nvPr/>
        </p:nvSpPr>
        <p:spPr>
          <a:xfrm>
            <a:off x="0" y="228600"/>
            <a:ext cx="56059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rPr>
              <a:t>General tips for wellbeing</a:t>
            </a:r>
          </a:p>
        </p:txBody>
      </p:sp>
      <p:sp>
        <p:nvSpPr>
          <p:cNvPr id="5" name="TextBox 4">
            <a:extLst>
              <a:ext uri="{FF2B5EF4-FFF2-40B4-BE49-F238E27FC236}">
                <a16:creationId xmlns:a16="http://schemas.microsoft.com/office/drawing/2014/main" id="{9C2A815A-26B5-47A0-8658-37088AC5CE60}"/>
              </a:ext>
            </a:extLst>
          </p:cNvPr>
          <p:cNvSpPr txBox="1"/>
          <p:nvPr/>
        </p:nvSpPr>
        <p:spPr>
          <a:xfrm>
            <a:off x="474350" y="2093623"/>
            <a:ext cx="7791110" cy="4154984"/>
          </a:xfrm>
          <a:prstGeom prst="rect">
            <a:avLst/>
          </a:prstGeom>
          <a:noFill/>
        </p:spPr>
        <p:txBody>
          <a:bodyPr wrap="square" rtlCol="0">
            <a:spAutoFit/>
          </a:bodyPr>
          <a:lstStyle/>
          <a:p>
            <a:pPr marL="285750" lvl="0" indent="-285750">
              <a:buFont typeface="Wingdings" panose="05000000000000000000" pitchFamily="2" charset="2"/>
              <a:buChar char="ü"/>
            </a:pPr>
            <a:r>
              <a:rPr lang="en-GB" sz="2400" b="1" dirty="0">
                <a:latin typeface="Arial" panose="020B0604020202020204" pitchFamily="34" charset="0"/>
                <a:ea typeface="Gulim" panose="020B0600000101010101" pitchFamily="34" charset="-127"/>
                <a:cs typeface="Arial" panose="020B0604020202020204" pitchFamily="34" charset="0"/>
              </a:rPr>
              <a:t>Eat right </a:t>
            </a:r>
            <a:r>
              <a:rPr lang="en-GB" sz="2400" dirty="0">
                <a:latin typeface="Arial" panose="020B0604020202020204" pitchFamily="34" charset="0"/>
                <a:ea typeface="Gulim" panose="020B0600000101010101" pitchFamily="34" charset="-127"/>
                <a:cs typeface="Arial" panose="020B0604020202020204" pitchFamily="34" charset="0"/>
              </a:rPr>
              <a:t>- eat fresh fruit and veg and have a proper breakfasts. Fuel your brain as well as your body - no one can think straight on coffee and chocolate.</a:t>
            </a:r>
          </a:p>
          <a:p>
            <a:pPr marL="285750" lvl="0" indent="-285750">
              <a:buFont typeface="Wingdings" panose="05000000000000000000" pitchFamily="2" charset="2"/>
              <a:buChar char="ü"/>
            </a:pPr>
            <a:endParaRPr lang="en-GB" sz="2400" dirty="0">
              <a:latin typeface="Arial" panose="020B0604020202020204" pitchFamily="34" charset="0"/>
              <a:ea typeface="Gulim" panose="020B0600000101010101" pitchFamily="34" charset="-127"/>
              <a:cs typeface="Arial" panose="020B0604020202020204" pitchFamily="34" charset="0"/>
            </a:endParaRPr>
          </a:p>
          <a:p>
            <a:pPr marL="285750" lvl="0" indent="-285750">
              <a:buFont typeface="Wingdings" panose="05000000000000000000" pitchFamily="2" charset="2"/>
              <a:buChar char="ü"/>
            </a:pPr>
            <a:r>
              <a:rPr lang="en-GB" sz="2400" b="1" dirty="0">
                <a:latin typeface="Arial" panose="020B0604020202020204" pitchFamily="34" charset="0"/>
                <a:ea typeface="Gulim" panose="020B0600000101010101" pitchFamily="34" charset="-127"/>
                <a:cs typeface="Arial" panose="020B0604020202020204" pitchFamily="34" charset="0"/>
              </a:rPr>
              <a:t>Sleep well </a:t>
            </a:r>
            <a:r>
              <a:rPr lang="en-GB" sz="2400" dirty="0">
                <a:latin typeface="Arial" panose="020B0604020202020204" pitchFamily="34" charset="0"/>
                <a:ea typeface="Gulim" panose="020B0600000101010101" pitchFamily="34" charset="-127"/>
                <a:cs typeface="Arial" panose="020B0604020202020204" pitchFamily="34" charset="0"/>
              </a:rPr>
              <a:t>- wind down before bed and don't revise/work under the duvet - your bed is a sanctuary, not a desk. Get your eight hours.</a:t>
            </a:r>
          </a:p>
          <a:p>
            <a:pPr marL="285750" lvl="0" indent="-285750">
              <a:buFont typeface="Wingdings" panose="05000000000000000000" pitchFamily="2" charset="2"/>
              <a:buChar char="ü"/>
            </a:pPr>
            <a:endParaRPr lang="en-GB" sz="2400" b="1" dirty="0">
              <a:latin typeface="Arial" panose="020B0604020202020204" pitchFamily="34" charset="0"/>
              <a:ea typeface="Gulim" panose="020B0600000101010101" pitchFamily="34" charset="-127"/>
              <a:cs typeface="Arial" panose="020B0604020202020204" pitchFamily="34" charset="0"/>
            </a:endParaRPr>
          </a:p>
          <a:p>
            <a:pPr marL="285750" lvl="0" indent="-285750">
              <a:buFont typeface="Wingdings" panose="05000000000000000000" pitchFamily="2" charset="2"/>
              <a:buChar char="ü"/>
            </a:pPr>
            <a:r>
              <a:rPr lang="en-GB" sz="2400" b="1" dirty="0">
                <a:latin typeface="Arial" panose="020B0604020202020204" pitchFamily="34" charset="0"/>
                <a:ea typeface="Gulim" panose="020B0600000101010101" pitchFamily="34" charset="-127"/>
                <a:cs typeface="Arial" panose="020B0604020202020204" pitchFamily="34" charset="0"/>
              </a:rPr>
              <a:t>Exercise </a:t>
            </a:r>
            <a:r>
              <a:rPr lang="en-GB" sz="2400" dirty="0">
                <a:latin typeface="Arial" panose="020B0604020202020204" pitchFamily="34" charset="0"/>
                <a:ea typeface="Gulim" panose="020B0600000101010101" pitchFamily="34" charset="-127"/>
                <a:cs typeface="Arial" panose="020B0604020202020204" pitchFamily="34" charset="0"/>
              </a:rPr>
              <a:t>- nothing de-stresses the mind faster than physical activity, so build it into your timetable.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pic>
        <p:nvPicPr>
          <p:cNvPr id="10" name="Picture 9">
            <a:extLst>
              <a:ext uri="{FF2B5EF4-FFF2-40B4-BE49-F238E27FC236}">
                <a16:creationId xmlns:a16="http://schemas.microsoft.com/office/drawing/2014/main" id="{6CE62820-82B8-4BA4-BD29-EE0112EE0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99" y="1281938"/>
            <a:ext cx="3444918" cy="3618612"/>
          </a:xfrm>
          <a:prstGeom prst="rect">
            <a:avLst/>
          </a:prstGeom>
        </p:spPr>
      </p:pic>
    </p:spTree>
    <p:extLst>
      <p:ext uri="{BB962C8B-B14F-4D97-AF65-F5344CB8AC3E}">
        <p14:creationId xmlns:p14="http://schemas.microsoft.com/office/powerpoint/2010/main" val="271600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FEF6E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E1CCF6C-3EC8-428F-A8B3-31743DA7D01A}"/>
              </a:ext>
            </a:extLst>
          </p:cNvPr>
          <p:cNvSpPr txBox="1"/>
          <p:nvPr/>
        </p:nvSpPr>
        <p:spPr>
          <a:xfrm>
            <a:off x="168813" y="799326"/>
            <a:ext cx="12191999" cy="61093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Anna Freud Self Care</a:t>
            </a:r>
          </a:p>
          <a:p>
            <a:pPr marL="0" marR="0" lvl="0" indent="0" defTabSz="914400" eaLnBrk="1" fontAlgn="auto" latinLnBrk="0" hangingPunct="1">
              <a:lnSpc>
                <a:spcPct val="100000"/>
              </a:lnSpc>
              <a:spcBef>
                <a:spcPts val="0"/>
              </a:spcBef>
              <a:spcAft>
                <a:spcPts val="0"/>
              </a:spcAft>
              <a:buClrTx/>
              <a:buSzTx/>
              <a:buFontTx/>
              <a:buNone/>
              <a:tabLst/>
              <a:defRPr/>
            </a:pPr>
            <a:r>
              <a:rPr lang="en-US" sz="1700" kern="0" dirty="0">
                <a:latin typeface="Arial" panose="020B0604020202020204" pitchFamily="34" charset="0"/>
                <a:ea typeface="Gulim" panose="020B0600000101010101" pitchFamily="34" charset="-127"/>
                <a:cs typeface="Arial" panose="020B0604020202020204" pitchFamily="34" charset="0"/>
              </a:rPr>
              <a:t>Tips on some of the things everybody can do for their wellbeing and mental health.</a:t>
            </a:r>
            <a:endParaRPr kumimoji="0" lang="en-US" sz="170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lvl="0">
              <a:defRPr/>
            </a:pPr>
            <a:r>
              <a:rPr lang="en-US" sz="1700" kern="0" dirty="0">
                <a:latin typeface="Arial" panose="020B0604020202020204" pitchFamily="34" charset="0"/>
                <a:ea typeface="Gulim" panose="020B0600000101010101" pitchFamily="34" charset="-127"/>
                <a:cs typeface="Arial" panose="020B0604020202020204" pitchFamily="34" charset="0"/>
                <a:hlinkClick r:id="rId3">
                  <a:extLst>
                    <a:ext uri="{A12FA001-AC4F-418D-AE19-62706E023703}">
                      <ahyp:hlinkClr xmlns:ahyp="http://schemas.microsoft.com/office/drawing/2018/hyperlinkcolor" val="tx"/>
                    </a:ext>
                  </a:extLst>
                </a:hlinkClick>
              </a:rPr>
              <a:t>https://www.annafreud.org/on-my-mind/self-care/</a:t>
            </a:r>
            <a:r>
              <a:rPr lang="en-US" sz="1700" kern="0" dirty="0">
                <a:latin typeface="Arial" panose="020B0604020202020204" pitchFamily="34" charset="0"/>
                <a:ea typeface="Gulim" panose="020B0600000101010101" pitchFamily="34" charset="-127"/>
                <a:cs typeface="Arial" panose="020B0604020202020204" pitchFamily="34" charset="0"/>
              </a:rPr>
              <a:t> </a:t>
            </a:r>
            <a:endParaRPr kumimoji="0" lang="en-US" sz="170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700" b="1" kern="0" dirty="0">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err="1">
                <a:ln>
                  <a:noFill/>
                </a:ln>
                <a:effectLst/>
                <a:uLnTx/>
                <a:uFillTx/>
                <a:latin typeface="Arial" panose="020B0604020202020204" pitchFamily="34" charset="0"/>
                <a:ea typeface="Gulim" panose="020B0600000101010101" pitchFamily="34" charset="-127"/>
                <a:cs typeface="Arial" panose="020B0604020202020204" pitchFamily="34" charset="0"/>
              </a:rPr>
              <a:t>AnxietyUK</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AnxietyUK run helplines, email support, live chats and therapy services for people with anxiety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disorders.</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hlinkClick r:id="rId4">
                  <a:extLst>
                    <a:ext uri="{A12FA001-AC4F-418D-AE19-62706E023703}">
                      <ahyp:hlinkClr xmlns:ahyp="http://schemas.microsoft.com/office/drawing/2018/hyperlinkcolor" val="tx"/>
                    </a:ext>
                  </a:extLst>
                </a:hlinkClick>
              </a:rPr>
              <a:t>http://www.anxietyuk.org.uk/ </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sng"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hlinkClick r:id="rId5">
                  <a:extLst>
                    <a:ext uri="{A12FA001-AC4F-418D-AE19-62706E023703}">
                      <ahyp:hlinkClr xmlns:ahyp="http://schemas.microsoft.com/office/drawing/2018/hyperlinkcolor" val="tx"/>
                    </a:ext>
                  </a:extLst>
                </a:hlinkClick>
              </a:rPr>
              <a:t>www.anxietyuk.org.uk/about-anxiety/young-people-and-anxiety/exam-stress-and-anxiety</a:t>
            </a:r>
            <a:r>
              <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C.A.L.M</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C.A.L.M (campaign against living miserably) is a charity dedicated to preventing male suicide. They have lots of information on their website and run a helpline from five to midnight.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sng"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hlinkClick r:id="rId6">
                  <a:extLst>
                    <a:ext uri="{A12FA001-AC4F-418D-AE19-62706E023703}">
                      <ahyp:hlinkClr xmlns:ahyp="http://schemas.microsoft.com/office/drawing/2018/hyperlinkcolor" val="tx"/>
                    </a:ext>
                  </a:extLst>
                </a:hlinkClick>
              </a:rPr>
              <a:t>http://www.thecalmzone.net/</a:t>
            </a:r>
            <a:r>
              <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 </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lvl="0">
              <a:defRPr/>
            </a:pPr>
            <a:r>
              <a:rPr lang="en-GB" sz="1700" b="1" kern="0" dirty="0">
                <a:latin typeface="Arial" panose="020B0604020202020204" pitchFamily="34" charset="0"/>
                <a:ea typeface="Gulim" panose="020B0600000101010101" pitchFamily="34" charset="-127"/>
                <a:cs typeface="Arial" panose="020B0604020202020204" pitchFamily="34" charset="0"/>
              </a:rPr>
              <a:t>Live It Well</a:t>
            </a:r>
          </a:p>
          <a:p>
            <a:pPr lvl="0">
              <a:defRPr/>
            </a:pPr>
            <a:r>
              <a:rPr lang="en-GB" sz="1700" u="sng" kern="0" dirty="0">
                <a:latin typeface="Arial" panose="020B0604020202020204" pitchFamily="34" charset="0"/>
                <a:ea typeface="Gulim" panose="020B0600000101010101" pitchFamily="34" charset="-127"/>
                <a:cs typeface="Arial" panose="020B0604020202020204" pitchFamily="34" charset="0"/>
                <a:hlinkClick r:id="rId7">
                  <a:extLst>
                    <a:ext uri="{A12FA001-AC4F-418D-AE19-62706E023703}">
                      <ahyp:hlinkClr xmlns:ahyp="http://schemas.microsoft.com/office/drawing/2018/hyperlinkcolor" val="tx"/>
                    </a:ext>
                  </a:extLst>
                </a:hlinkClick>
              </a:rPr>
              <a:t>http://www.liveitwell.org.uk/</a:t>
            </a:r>
            <a:endParaRPr kumimoji="0" lang="en-GB"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700" b="1" kern="0" dirty="0">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Mind</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Mind offers information and wellbeing tips, alongside advice and support to people with mental health problems. Their helpline runs nine to six</a:t>
            </a:r>
            <a:r>
              <a:rPr lang="en-GB" sz="1700" kern="0" dirty="0">
                <a:latin typeface="Arial" panose="020B0604020202020204" pitchFamily="34" charset="0"/>
                <a:ea typeface="Gulim" panose="020B0600000101010101" pitchFamily="34" charset="-127"/>
                <a:cs typeface="Arial" panose="020B0604020202020204" pitchFamily="34" charset="0"/>
              </a:rPr>
              <a:t> </a:t>
            </a:r>
            <a:r>
              <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rPr>
              <a:t>from Monday to Friday.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700" b="0" i="0" u="sng"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hlinkClick r:id="rId8">
                  <a:extLst>
                    <a:ext uri="{A12FA001-AC4F-418D-AE19-62706E023703}">
                      <ahyp:hlinkClr xmlns:ahyp="http://schemas.microsoft.com/office/drawing/2018/hyperlinkcolor" val="tx"/>
                    </a:ext>
                  </a:extLst>
                </a:hlinkClick>
              </a:rPr>
              <a:t>http://www.mind.org.uk/</a:t>
            </a:r>
            <a:endParaRPr kumimoji="0" lang="en-GB" sz="1700" b="0" i="0" u="none" strike="noStrike" kern="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700" b="1" i="0" u="none" strike="noStrike" kern="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sp>
        <p:nvSpPr>
          <p:cNvPr id="5" name="TextBox 4">
            <a:extLst>
              <a:ext uri="{FF2B5EF4-FFF2-40B4-BE49-F238E27FC236}">
                <a16:creationId xmlns:a16="http://schemas.microsoft.com/office/drawing/2014/main" id="{824B83F1-4FCA-46C3-AA69-714848C3762F}"/>
              </a:ext>
            </a:extLst>
          </p:cNvPr>
          <p:cNvSpPr txBox="1"/>
          <p:nvPr/>
        </p:nvSpPr>
        <p:spPr>
          <a:xfrm>
            <a:off x="1909134" y="0"/>
            <a:ext cx="77922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rPr>
              <a:t>Useful websites</a:t>
            </a:r>
          </a:p>
        </p:txBody>
      </p:sp>
    </p:spTree>
    <p:extLst>
      <p:ext uri="{BB962C8B-B14F-4D97-AF65-F5344CB8AC3E}">
        <p14:creationId xmlns:p14="http://schemas.microsoft.com/office/powerpoint/2010/main" val="282757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6CC06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61D58CC-D524-4706-BA6C-7B94A3F9C76D}"/>
              </a:ext>
            </a:extLst>
          </p:cNvPr>
          <p:cNvSpPr/>
          <p:nvPr/>
        </p:nvSpPr>
        <p:spPr>
          <a:xfrm>
            <a:off x="660104" y="628724"/>
            <a:ext cx="287610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Questions</a:t>
            </a:r>
            <a:r>
              <a:rPr kumimoji="0" lang="en-GB" sz="4000" b="1" i="0" u="none"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a:t>
            </a:r>
          </a:p>
        </p:txBody>
      </p:sp>
      <p:pic>
        <p:nvPicPr>
          <p:cNvPr id="5" name="Picture 4">
            <a:extLst>
              <a:ext uri="{FF2B5EF4-FFF2-40B4-BE49-F238E27FC236}">
                <a16:creationId xmlns:a16="http://schemas.microsoft.com/office/drawing/2014/main" id="{F53086D6-2824-4B2D-B4EB-250B4B94B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82667"/>
            <a:ext cx="4876800" cy="4876800"/>
          </a:xfrm>
          <a:prstGeom prst="rect">
            <a:avLst/>
          </a:prstGeom>
        </p:spPr>
      </p:pic>
    </p:spTree>
    <p:extLst>
      <p:ext uri="{BB962C8B-B14F-4D97-AF65-F5344CB8AC3E}">
        <p14:creationId xmlns:p14="http://schemas.microsoft.com/office/powerpoint/2010/main" val="1452027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971D5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3E659AB-6AAB-4374-8AD7-E70C1B978475}"/>
              </a:ext>
            </a:extLst>
          </p:cNvPr>
          <p:cNvSpPr/>
          <p:nvPr/>
        </p:nvSpPr>
        <p:spPr>
          <a:xfrm>
            <a:off x="845648" y="508879"/>
            <a:ext cx="440470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Contact Info</a:t>
            </a:r>
            <a:endParaRPr kumimoji="0" lang="en-GB" sz="4000" b="1" i="0"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97CC2FA-90BA-4832-B032-5183D514EF0F}"/>
              </a:ext>
            </a:extLst>
          </p:cNvPr>
          <p:cNvSpPr/>
          <p:nvPr/>
        </p:nvSpPr>
        <p:spPr>
          <a:xfrm>
            <a:off x="444802" y="1745884"/>
            <a:ext cx="415490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Gulim" panose="020B0600000101010101" pitchFamily="34" charset="-127"/>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Gulim" panose="020B0600000101010101" pitchFamily="34" charset="-127"/>
                <a:cs typeface="Arial" panose="020B0604020202020204" pitchFamily="34" charset="0"/>
              </a:rPr>
              <a:t>Role: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Gulim" panose="020B0600000101010101" pitchFamily="34" charset="-127"/>
                <a:cs typeface="Arial" panose="020B0604020202020204" pitchFamily="34" charset="0"/>
              </a:rPr>
              <a:t>Contact info: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27842CE-5DCC-46EC-A721-27FE3D21AC17}"/>
              </a:ext>
            </a:extLst>
          </p:cNvPr>
          <p:cNvSpPr txBox="1"/>
          <p:nvPr/>
        </p:nvSpPr>
        <p:spPr>
          <a:xfrm>
            <a:off x="-1292679" y="6318707"/>
            <a:ext cx="14777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a:t>
            </a:r>
            <a:r>
              <a:rPr kumimoji="0" lang="en-GB" sz="2400" b="1" i="0" u="none" strike="noStrike" kern="1200" cap="none" spc="0" normalizeH="0" baseline="0" noProof="0" dirty="0" err="1">
                <a:ln>
                  <a:noFill/>
                </a:ln>
                <a:solidFill>
                  <a:prstClr val="white"/>
                </a:solidFill>
                <a:effectLst/>
                <a:uLnTx/>
                <a:uFillTx/>
                <a:latin typeface="Gulim" panose="020B0600000101010101" pitchFamily="34" charset="-127"/>
                <a:ea typeface="Gulim" panose="020B0600000101010101" pitchFamily="34" charset="-127"/>
                <a:cs typeface="+mn-cs"/>
              </a:rPr>
              <a:t>HeadStartKent</a:t>
            </a:r>
            <a:r>
              <a:rPr kumimoji="0" lang="en-GB" sz="2400" b="1" i="0" u="none"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       </a:t>
            </a:r>
            <a:r>
              <a:rPr kumimoji="0" lang="en-GB" sz="24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hlinkClick r:id="rId3">
                  <a:extLst>
                    <a:ext uri="{A12FA001-AC4F-418D-AE19-62706E023703}">
                      <ahyp:hlinkClr xmlns:ahyp="http://schemas.microsoft.com/office/drawing/2018/hyperlinkcolor" val="tx"/>
                    </a:ext>
                  </a:extLst>
                </a:hlinkClick>
              </a:rPr>
              <a:t>www.kentresiliencehub.org.uk</a:t>
            </a:r>
            <a:r>
              <a:rPr kumimoji="0" lang="en-GB" sz="24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mn-cs"/>
              </a:rPr>
              <a:t>     </a:t>
            </a:r>
            <a:r>
              <a:rPr kumimoji="0" lang="en-GB" sz="2400" b="1" i="0" u="none" strike="noStrike" kern="1200" cap="none" spc="0" normalizeH="0" baseline="0" noProof="0" dirty="0">
                <a:ln>
                  <a:noFill/>
                </a:ln>
                <a:solidFill>
                  <a:prstClr val="black"/>
                </a:solidFill>
                <a:effectLst/>
                <a:uLnTx/>
                <a:uFillTx/>
                <a:latin typeface="Gulim" panose="020B0600000101010101" pitchFamily="34" charset="-127"/>
                <a:ea typeface="Gulim" panose="020B0600000101010101" pitchFamily="34" charset="-127"/>
                <a:cs typeface="+mn-cs"/>
              </a:rPr>
              <a:t>HeadStart@kent.gov.uk</a:t>
            </a:r>
          </a:p>
        </p:txBody>
      </p:sp>
      <p:pic>
        <p:nvPicPr>
          <p:cNvPr id="7" name="Picture 6">
            <a:extLst>
              <a:ext uri="{FF2B5EF4-FFF2-40B4-BE49-F238E27FC236}">
                <a16:creationId xmlns:a16="http://schemas.microsoft.com/office/drawing/2014/main" id="{C3D14BEF-48D9-418E-90E9-31D35B49D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906" y="83577"/>
            <a:ext cx="2526644" cy="3569062"/>
          </a:xfrm>
          <a:prstGeom prst="rect">
            <a:avLst/>
          </a:prstGeom>
        </p:spPr>
      </p:pic>
      <p:grpSp>
        <p:nvGrpSpPr>
          <p:cNvPr id="8" name="Group 7">
            <a:extLst>
              <a:ext uri="{FF2B5EF4-FFF2-40B4-BE49-F238E27FC236}">
                <a16:creationId xmlns:a16="http://schemas.microsoft.com/office/drawing/2014/main" id="{1B84DE18-B1E0-47FD-9253-6C59E5D393E8}"/>
              </a:ext>
            </a:extLst>
          </p:cNvPr>
          <p:cNvGrpSpPr/>
          <p:nvPr/>
        </p:nvGrpSpPr>
        <p:grpSpPr>
          <a:xfrm>
            <a:off x="5610225" y="3927985"/>
            <a:ext cx="5744308" cy="2323218"/>
            <a:chOff x="6096000" y="900332"/>
            <a:chExt cx="5744308" cy="2323218"/>
          </a:xfrm>
        </p:grpSpPr>
        <p:sp>
          <p:nvSpPr>
            <p:cNvPr id="9" name="Rectangle 8">
              <a:extLst>
                <a:ext uri="{FF2B5EF4-FFF2-40B4-BE49-F238E27FC236}">
                  <a16:creationId xmlns:a16="http://schemas.microsoft.com/office/drawing/2014/main" id="{317CCF26-9576-439D-9624-7BB6C9F21521}"/>
                </a:ext>
              </a:extLst>
            </p:cNvPr>
            <p:cNvSpPr/>
            <p:nvPr/>
          </p:nvSpPr>
          <p:spPr>
            <a:xfrm>
              <a:off x="6096000" y="900332"/>
              <a:ext cx="2771336" cy="2323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987E36-FB8F-448E-9BF7-82944D40FED4}"/>
                </a:ext>
              </a:extLst>
            </p:cNvPr>
            <p:cNvSpPr/>
            <p:nvPr/>
          </p:nvSpPr>
          <p:spPr>
            <a:xfrm>
              <a:off x="9068972" y="900332"/>
              <a:ext cx="2771336" cy="2290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5F8C36B-1E49-47AB-8107-DA73CC0F33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0505" y="1203812"/>
              <a:ext cx="2628269" cy="1712155"/>
            </a:xfrm>
            <a:prstGeom prst="rect">
              <a:avLst/>
            </a:prstGeom>
          </p:spPr>
        </p:pic>
      </p:grpSp>
      <p:pic>
        <p:nvPicPr>
          <p:cNvPr id="12" name="Picture 11">
            <a:extLst>
              <a:ext uri="{FF2B5EF4-FFF2-40B4-BE49-F238E27FC236}">
                <a16:creationId xmlns:a16="http://schemas.microsoft.com/office/drawing/2014/main" id="{5AC6AB5E-4249-4712-A929-BAB53FB8D41B}"/>
              </a:ext>
            </a:extLst>
          </p:cNvPr>
          <p:cNvPicPr>
            <a:picLocks noChangeAspect="1"/>
          </p:cNvPicPr>
          <p:nvPr/>
        </p:nvPicPr>
        <p:blipFill>
          <a:blip r:embed="rId6"/>
          <a:stretch>
            <a:fillRect/>
          </a:stretch>
        </p:blipFill>
        <p:spPr>
          <a:xfrm>
            <a:off x="5633319" y="4246527"/>
            <a:ext cx="2725148" cy="1481456"/>
          </a:xfrm>
          <a:prstGeom prst="rect">
            <a:avLst/>
          </a:prstGeom>
        </p:spPr>
      </p:pic>
    </p:spTree>
    <p:extLst>
      <p:ext uri="{BB962C8B-B14F-4D97-AF65-F5344CB8AC3E}">
        <p14:creationId xmlns:p14="http://schemas.microsoft.com/office/powerpoint/2010/main" val="255646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048DB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Content Placeholder 4" descr="A picture containing ground, outdoor, broom, dirt&#10;&#10;Description generated with very high confidence">
            <a:extLst>
              <a:ext uri="{FF2B5EF4-FFF2-40B4-BE49-F238E27FC236}">
                <a16:creationId xmlns:a16="http://schemas.microsoft.com/office/drawing/2014/main" id="{6C035253-6409-4F34-8419-DF9DD63EEA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22382" y="3661818"/>
            <a:ext cx="3322614" cy="2967503"/>
          </a:xfrm>
        </p:spPr>
      </p:pic>
      <p:sp>
        <p:nvSpPr>
          <p:cNvPr id="7" name="TextBox 6">
            <a:extLst>
              <a:ext uri="{FF2B5EF4-FFF2-40B4-BE49-F238E27FC236}">
                <a16:creationId xmlns:a16="http://schemas.microsoft.com/office/drawing/2014/main" id="{59231CF2-A7B5-4DF8-9358-86E2BD22EF45}"/>
              </a:ext>
            </a:extLst>
          </p:cNvPr>
          <p:cNvSpPr txBox="1"/>
          <p:nvPr/>
        </p:nvSpPr>
        <p:spPr>
          <a:xfrm>
            <a:off x="4388973" y="110385"/>
            <a:ext cx="39448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schemeClr val="bg1"/>
                </a:solidFill>
                <a:effectLst/>
                <a:uLnTx/>
                <a:uFillTx/>
                <a:latin typeface="Gulim" panose="020B0600000101010101" pitchFamily="34" charset="-127"/>
                <a:ea typeface="Gulim" panose="020B0600000101010101" pitchFamily="34" charset="-127"/>
                <a:cs typeface="+mn-cs"/>
              </a:rPr>
              <a:t>House Keeping</a:t>
            </a:r>
          </a:p>
        </p:txBody>
      </p:sp>
      <p:sp>
        <p:nvSpPr>
          <p:cNvPr id="9" name="TextBox 8">
            <a:extLst>
              <a:ext uri="{FF2B5EF4-FFF2-40B4-BE49-F238E27FC236}">
                <a16:creationId xmlns:a16="http://schemas.microsoft.com/office/drawing/2014/main" id="{17A55789-48A2-4F0D-8306-EE3504CD7086}"/>
              </a:ext>
            </a:extLst>
          </p:cNvPr>
          <p:cNvSpPr txBox="1"/>
          <p:nvPr/>
        </p:nvSpPr>
        <p:spPr>
          <a:xfrm>
            <a:off x="347004" y="1243733"/>
            <a:ext cx="11216639" cy="334784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Mobile phones on silent, if you need to take a call please step outside the room.</a:t>
            </a:r>
          </a:p>
          <a:p>
            <a:pPr marL="457200" indent="-457200">
              <a:lnSpc>
                <a:spcPct val="150000"/>
              </a:lnSpc>
              <a:buFont typeface="Arial" panose="020B0604020202020204" pitchFamily="34" charset="0"/>
              <a:buChar char="•"/>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Please acknowledge other people’s right to be heard, please listen to colleagues when they are talking.</a:t>
            </a:r>
          </a:p>
          <a:p>
            <a:pPr marL="457200" indent="-457200">
              <a:lnSpc>
                <a:spcPct val="150000"/>
              </a:lnSpc>
              <a:buFont typeface="Arial" panose="020B0604020202020204" pitchFamily="34" charset="0"/>
              <a:buChar char="•"/>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Keep an open mind.</a:t>
            </a:r>
          </a:p>
          <a:p>
            <a:pPr marL="457200" indent="-457200">
              <a:lnSpc>
                <a:spcPct val="150000"/>
              </a:lnSpc>
              <a:buFont typeface="Arial" panose="020B0604020202020204" pitchFamily="34" charset="0"/>
              <a:buChar char="•"/>
            </a:pPr>
            <a:r>
              <a:rPr lang="en-GB" sz="2400" dirty="0">
                <a:solidFill>
                  <a:schemeClr val="bg1"/>
                </a:solidFill>
                <a:latin typeface="Arial" panose="020B0604020202020204" pitchFamily="34" charset="0"/>
                <a:ea typeface="Gulim" panose="020B0600000101010101" pitchFamily="34" charset="-127"/>
                <a:cs typeface="Arial" panose="020B0604020202020204" pitchFamily="34" charset="0"/>
              </a:rPr>
              <a:t>Respectful challenge is encouraged.</a:t>
            </a:r>
          </a:p>
        </p:txBody>
      </p:sp>
    </p:spTree>
    <p:extLst>
      <p:ext uri="{BB962C8B-B14F-4D97-AF65-F5344CB8AC3E}">
        <p14:creationId xmlns:p14="http://schemas.microsoft.com/office/powerpoint/2010/main" val="306582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F1654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17275FE-A8DC-460F-B229-9E668D14B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502" y="639066"/>
            <a:ext cx="4987787" cy="5579868"/>
          </a:xfrm>
          <a:prstGeom prst="rect">
            <a:avLst/>
          </a:prstGeom>
        </p:spPr>
      </p:pic>
      <p:sp>
        <p:nvSpPr>
          <p:cNvPr id="5" name="TextBox 4">
            <a:extLst>
              <a:ext uri="{FF2B5EF4-FFF2-40B4-BE49-F238E27FC236}">
                <a16:creationId xmlns:a16="http://schemas.microsoft.com/office/drawing/2014/main" id="{A36E667E-A0A1-4273-B474-36188290BEBE}"/>
              </a:ext>
            </a:extLst>
          </p:cNvPr>
          <p:cNvSpPr txBox="1"/>
          <p:nvPr/>
        </p:nvSpPr>
        <p:spPr>
          <a:xfrm>
            <a:off x="1079633" y="470817"/>
            <a:ext cx="46201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mn-cs"/>
              </a:rPr>
              <a:t>Ice Breaker</a:t>
            </a:r>
          </a:p>
        </p:txBody>
      </p:sp>
    </p:spTree>
    <p:extLst>
      <p:ext uri="{BB962C8B-B14F-4D97-AF65-F5344CB8AC3E}">
        <p14:creationId xmlns:p14="http://schemas.microsoft.com/office/powerpoint/2010/main" val="3102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134A9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EED54B6-CA2A-486D-B5EA-9D40F43C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3" y="294806"/>
            <a:ext cx="90106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a:extLst>
              <a:ext uri="{FF2B5EF4-FFF2-40B4-BE49-F238E27FC236}">
                <a16:creationId xmlns:a16="http://schemas.microsoft.com/office/drawing/2014/main" id="{0D275951-CAAC-4ADD-86FE-98C0B4AA0E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71187" y="2465512"/>
            <a:ext cx="7320813" cy="4392488"/>
          </a:xfrm>
        </p:spPr>
      </p:pic>
    </p:spTree>
    <p:extLst>
      <p:ext uri="{BB962C8B-B14F-4D97-AF65-F5344CB8AC3E}">
        <p14:creationId xmlns:p14="http://schemas.microsoft.com/office/powerpoint/2010/main" val="63776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6CC06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EAFFAA09-9ED7-4F1E-BEF3-681F01B647FC}"/>
              </a:ext>
            </a:extLst>
          </p:cNvPr>
          <p:cNvSpPr>
            <a:spLocks noGrp="1"/>
          </p:cNvSpPr>
          <p:nvPr>
            <p:ph type="title"/>
          </p:nvPr>
        </p:nvSpPr>
        <p:spPr>
          <a:xfrm>
            <a:off x="116378" y="415636"/>
            <a:ext cx="5552902" cy="1954530"/>
          </a:xfrm>
        </p:spPr>
        <p:txBody>
          <a:bodyPr>
            <a:noAutofit/>
          </a:bodyPr>
          <a:lstStyle/>
          <a:p>
            <a:pPr algn="l">
              <a:spcBef>
                <a:spcPct val="20000"/>
              </a:spcBef>
            </a:pPr>
            <a:r>
              <a:rPr lang="en-GB" sz="4000" b="1" dirty="0">
                <a:solidFill>
                  <a:schemeClr val="bg1"/>
                </a:solidFill>
                <a:latin typeface="Gulim" panose="020B0600000101010101" pitchFamily="34" charset="-127"/>
                <a:ea typeface="Gulim" panose="020B0600000101010101" pitchFamily="34" charset="-127"/>
                <a:cs typeface="Arial" panose="020B0604020202020204" pitchFamily="34" charset="0"/>
              </a:rPr>
              <a:t>1 in 10 children and young people will be affected by mental health issues.</a:t>
            </a:r>
          </a:p>
        </p:txBody>
      </p:sp>
      <p:pic>
        <p:nvPicPr>
          <p:cNvPr id="5" name="Picture 2">
            <a:extLst>
              <a:ext uri="{FF2B5EF4-FFF2-40B4-BE49-F238E27FC236}">
                <a16:creationId xmlns:a16="http://schemas.microsoft.com/office/drawing/2014/main" id="{EC0448F7-BF86-438D-9B91-5DD06C11E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373" y="2370166"/>
            <a:ext cx="8437627" cy="450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3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6095999" cy="6858000"/>
          </a:xfrm>
          <a:prstGeom prst="rect">
            <a:avLst/>
          </a:prstGeom>
          <a:solidFill>
            <a:srgbClr val="971D5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E87B175-B776-4B2D-A9FE-D39B668025B5}"/>
              </a:ext>
            </a:extLst>
          </p:cNvPr>
          <p:cNvSpPr txBox="1"/>
          <p:nvPr/>
        </p:nvSpPr>
        <p:spPr>
          <a:xfrm>
            <a:off x="383599" y="503662"/>
            <a:ext cx="465355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Gulim" panose="020B0600000101010101" pitchFamily="34" charset="-127"/>
                <a:ea typeface="Gulim" panose="020B0600000101010101" pitchFamily="34" charset="-127"/>
                <a:cs typeface="Arial" panose="020B0604020202020204" pitchFamily="34" charset="0"/>
              </a:rPr>
              <a:t>What is a</a:t>
            </a:r>
            <a:r>
              <a:rPr kumimoji="0" lang="en-GB" sz="4000" b="1" i="0" strike="noStrike" kern="1200" cap="none" spc="0" normalizeH="0" baseline="0" noProof="0" dirty="0">
                <a:ln>
                  <a:noFill/>
                </a:ln>
                <a:solidFill>
                  <a:prstClr val="white"/>
                </a:solidFill>
                <a:effectLst/>
                <a:uLnTx/>
                <a:uFillTx/>
                <a:latin typeface="Gulim" panose="020B0600000101010101" pitchFamily="34" charset="-127"/>
                <a:ea typeface="Gulim" panose="020B0600000101010101" pitchFamily="34" charset="-127"/>
                <a:cs typeface="Arial" panose="020B0604020202020204" pitchFamily="34" charset="0"/>
              </a:rPr>
              <a:t> Whole School Approach?</a:t>
            </a:r>
          </a:p>
        </p:txBody>
      </p:sp>
      <p:sp>
        <p:nvSpPr>
          <p:cNvPr id="5" name="Rectangle 4">
            <a:extLst>
              <a:ext uri="{FF2B5EF4-FFF2-40B4-BE49-F238E27FC236}">
                <a16:creationId xmlns:a16="http://schemas.microsoft.com/office/drawing/2014/main" id="{A124D4B3-EC20-46BD-910A-0C1D357F41CD}"/>
              </a:ext>
            </a:extLst>
          </p:cNvPr>
          <p:cNvSpPr/>
          <p:nvPr/>
        </p:nvSpPr>
        <p:spPr>
          <a:xfrm>
            <a:off x="263470" y="4827541"/>
            <a:ext cx="5176434"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Arial" panose="020B0604020202020204" pitchFamily="34" charset="0"/>
                <a:ea typeface="Gulim" panose="020B0600000101010101" pitchFamily="34" charset="-127"/>
                <a:cs typeface="Arial" panose="020B0604020202020204" pitchFamily="34" charset="0"/>
              </a:rPr>
              <a:t>Public Health England (2015) “</a:t>
            </a:r>
            <a:r>
              <a:rPr kumimoji="0" lang="en-GB" sz="2400" u="none" strike="noStrike" kern="1200" cap="none" spc="0" normalizeH="0" baseline="0" noProof="0" dirty="0">
                <a:ln>
                  <a:noFill/>
                </a:ln>
                <a:solidFill>
                  <a:prstClr val="white"/>
                </a:solidFill>
                <a:effectLst/>
                <a:uLnTx/>
                <a:uFillTx/>
                <a:latin typeface="Arial" panose="020B0604020202020204" pitchFamily="34" charset="0"/>
                <a:ea typeface="Gulim" panose="020B0600000101010101" pitchFamily="34" charset="-127"/>
                <a:cs typeface="Arial" panose="020B0604020202020204" pitchFamily="34" charset="0"/>
              </a:rPr>
              <a:t>Promoting Children and Young People’s Emotional Wellbeing: A Whole School and College Approach.”</a:t>
            </a:r>
          </a:p>
        </p:txBody>
      </p:sp>
      <p:pic>
        <p:nvPicPr>
          <p:cNvPr id="6" name="Picture 5">
            <a:extLst>
              <a:ext uri="{FF2B5EF4-FFF2-40B4-BE49-F238E27FC236}">
                <a16:creationId xmlns:a16="http://schemas.microsoft.com/office/drawing/2014/main" id="{A9AF8E07-26FC-4E53-9D34-4521E757C2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03372" y="0"/>
            <a:ext cx="6488627" cy="6858000"/>
          </a:xfrm>
          <a:prstGeom prst="rect">
            <a:avLst/>
          </a:prstGeom>
          <a:noFill/>
          <a:ln>
            <a:noFill/>
          </a:ln>
        </p:spPr>
      </p:pic>
    </p:spTree>
    <p:extLst>
      <p:ext uri="{BB962C8B-B14F-4D97-AF65-F5344CB8AC3E}">
        <p14:creationId xmlns:p14="http://schemas.microsoft.com/office/powerpoint/2010/main" val="10248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A7141E-05BB-4C48-A968-E7E8CB98CAEB}"/>
              </a:ext>
            </a:extLst>
          </p:cNvPr>
          <p:cNvSpPr txBox="1"/>
          <p:nvPr/>
        </p:nvSpPr>
        <p:spPr>
          <a:xfrm>
            <a:off x="1" y="0"/>
            <a:ext cx="12191999" cy="6858000"/>
          </a:xfrm>
          <a:prstGeom prst="rect">
            <a:avLst/>
          </a:prstGeom>
          <a:solidFill>
            <a:srgbClr val="FFCA2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1DB6280-81E9-4D31-8102-E0EB1ACE10E2}"/>
              </a:ext>
            </a:extLst>
          </p:cNvPr>
          <p:cNvSpPr/>
          <p:nvPr/>
        </p:nvSpPr>
        <p:spPr>
          <a:xfrm>
            <a:off x="213359" y="199504"/>
            <a:ext cx="11779135" cy="1323439"/>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altLang="en-US" sz="4000" b="1" dirty="0">
                <a:latin typeface="Gulim" panose="020B0600000101010101" pitchFamily="34" charset="-127"/>
                <a:ea typeface="Gulim" panose="020B0600000101010101" pitchFamily="34" charset="-127"/>
                <a:cs typeface="Arial" panose="020B0604020202020204" pitchFamily="34" charset="0"/>
              </a:rPr>
              <a:t>A</a:t>
            </a:r>
            <a:r>
              <a:rPr kumimoji="0" lang="en-GB" altLang="en-US" sz="40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rPr>
              <a:t> </a:t>
            </a:r>
            <a:r>
              <a:rPr lang="en-GB" altLang="en-US" sz="4000" b="1" dirty="0">
                <a:latin typeface="Gulim" panose="020B0600000101010101" pitchFamily="34" charset="-127"/>
                <a:ea typeface="Gulim" panose="020B0600000101010101" pitchFamily="34" charset="-127"/>
                <a:cs typeface="Arial" panose="020B0604020202020204" pitchFamily="34" charset="0"/>
              </a:rPr>
              <a:t>W</a:t>
            </a:r>
            <a:r>
              <a:rPr kumimoji="0" lang="en-GB" altLang="en-US" sz="40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rPr>
              <a:t>hole </a:t>
            </a:r>
            <a:r>
              <a:rPr lang="en-GB" altLang="en-US" sz="4000" b="1" dirty="0">
                <a:latin typeface="Gulim" panose="020B0600000101010101" pitchFamily="34" charset="-127"/>
                <a:ea typeface="Gulim" panose="020B0600000101010101" pitchFamily="34" charset="-127"/>
                <a:cs typeface="Arial" panose="020B0604020202020204" pitchFamily="34" charset="0"/>
              </a:rPr>
              <a:t>S</a:t>
            </a:r>
            <a:r>
              <a:rPr kumimoji="0" lang="en-GB" altLang="en-US" sz="4000" b="1" i="0" u="none" strike="noStrike" kern="1200" cap="none" spc="0" normalizeH="0" baseline="0" noProof="0" dirty="0" err="1">
                <a:ln>
                  <a:noFill/>
                </a:ln>
                <a:effectLst/>
                <a:uLnTx/>
                <a:uFillTx/>
                <a:latin typeface="Gulim" panose="020B0600000101010101" pitchFamily="34" charset="-127"/>
                <a:ea typeface="Gulim" panose="020B0600000101010101" pitchFamily="34" charset="-127"/>
                <a:cs typeface="Arial" panose="020B0604020202020204" pitchFamily="34" charset="0"/>
              </a:rPr>
              <a:t>chool</a:t>
            </a:r>
            <a:r>
              <a:rPr kumimoji="0" lang="en-GB" altLang="en-US" sz="40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rPr>
              <a:t> </a:t>
            </a:r>
            <a:r>
              <a:rPr lang="en-GB" altLang="en-US" sz="4000" b="1" dirty="0">
                <a:latin typeface="Gulim" panose="020B0600000101010101" pitchFamily="34" charset="-127"/>
                <a:ea typeface="Gulim" panose="020B0600000101010101" pitchFamily="34" charset="-127"/>
                <a:cs typeface="Arial" panose="020B0604020202020204" pitchFamily="34" charset="0"/>
              </a:rPr>
              <a:t>A</a:t>
            </a:r>
            <a:r>
              <a:rPr kumimoji="0" lang="en-GB" altLang="en-US" sz="4000" b="1" i="0" u="none" strike="noStrike" kern="1200" cap="none" spc="0" normalizeH="0" baseline="0" noProof="0" dirty="0" err="1">
                <a:ln>
                  <a:noFill/>
                </a:ln>
                <a:effectLst/>
                <a:uLnTx/>
                <a:uFillTx/>
                <a:latin typeface="Gulim" panose="020B0600000101010101" pitchFamily="34" charset="-127"/>
                <a:ea typeface="Gulim" panose="020B0600000101010101" pitchFamily="34" charset="-127"/>
                <a:cs typeface="Arial" panose="020B0604020202020204" pitchFamily="34" charset="0"/>
              </a:rPr>
              <a:t>pproach</a:t>
            </a:r>
            <a:r>
              <a:rPr kumimoji="0" lang="en-GB" altLang="en-US" sz="40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rPr>
              <a:t> means everyone who is part of your school community:</a:t>
            </a:r>
            <a:endParaRPr kumimoji="0" lang="en-US" altLang="en-US" sz="4000" b="1" i="0" u="none" strike="noStrike" kern="1200" cap="none" spc="0" normalizeH="0" baseline="0" noProof="0" dirty="0">
              <a:ln>
                <a:noFill/>
              </a:ln>
              <a:effectLst/>
              <a:uLnTx/>
              <a:uFillTx/>
              <a:latin typeface="Gulim" panose="020B0600000101010101" pitchFamily="34" charset="-127"/>
              <a:ea typeface="Gulim" panose="020B0600000101010101" pitchFamily="34" charset="-127"/>
              <a:cs typeface="Arial" panose="020B0604020202020204" pitchFamily="34" charset="0"/>
            </a:endParaRPr>
          </a:p>
        </p:txBody>
      </p:sp>
      <p:pic>
        <p:nvPicPr>
          <p:cNvPr id="5" name="Picture 2" descr="http://northgateprimary.norfolk.sch.uk/images/editor-content/9f4b347a3328eddac7f25f0db90aa01f_mrs_curtin.jpg">
            <a:extLst>
              <a:ext uri="{FF2B5EF4-FFF2-40B4-BE49-F238E27FC236}">
                <a16:creationId xmlns:a16="http://schemas.microsoft.com/office/drawing/2014/main" id="{5D1B9610-85C2-42D6-AAB5-340D5BFB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755" y="4397300"/>
            <a:ext cx="1721886" cy="2278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northgateprimary.norfolk.sch.uk/images/editor-content/a522cfff38628653377d3c86bab8df52_mrs_humphrey.jpg">
            <a:extLst>
              <a:ext uri="{FF2B5EF4-FFF2-40B4-BE49-F238E27FC236}">
                <a16:creationId xmlns:a16="http://schemas.microsoft.com/office/drawing/2014/main" id="{D45A7DD0-73CA-4555-B34D-6775137D8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0609" y="1147482"/>
            <a:ext cx="1721885" cy="2278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northgateprimary.norfolk.sch.uk/images/editor-content/480b36368af37eaa3cce3629d7669239_mrs_dyer_msa.jpg">
            <a:extLst>
              <a:ext uri="{FF2B5EF4-FFF2-40B4-BE49-F238E27FC236}">
                <a16:creationId xmlns:a16="http://schemas.microsoft.com/office/drawing/2014/main" id="{122A7B9A-05A4-48FD-A0EB-205E2A61E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7759" y="2810880"/>
            <a:ext cx="1721887" cy="22789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ED0205-1F62-4CF7-8A88-B486A47E600B}"/>
              </a:ext>
            </a:extLst>
          </p:cNvPr>
          <p:cNvSpPr txBox="1"/>
          <p:nvPr/>
        </p:nvSpPr>
        <p:spPr>
          <a:xfrm>
            <a:off x="213359" y="1722447"/>
            <a:ext cx="7383195" cy="3901837"/>
          </a:xfrm>
          <a:prstGeom prst="rect">
            <a:avLst/>
          </a:prstGeom>
          <a:noFill/>
        </p:spPr>
        <p:txBody>
          <a:bodyPr wrap="square" rtlCol="0">
            <a:spAutoFit/>
          </a:bodyPr>
          <a:lstStyle/>
          <a:p>
            <a:pPr marL="457200" lvl="0" indent="-45720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Whole school policies and practices that promote positive wellbeing.</a:t>
            </a:r>
          </a:p>
          <a:p>
            <a:pPr marL="457200" lvl="0" indent="-45720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Training and CPD for staff.</a:t>
            </a:r>
          </a:p>
          <a:p>
            <a:pPr marL="457200" lvl="0" indent="-45720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The school culture, ethos and environment.</a:t>
            </a:r>
          </a:p>
          <a:p>
            <a:pPr marL="457200" lvl="0" indent="-45720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Teaching, learning and the curriculum.</a:t>
            </a:r>
          </a:p>
          <a:p>
            <a:pPr marL="457200" lvl="0" indent="-457200">
              <a:lnSpc>
                <a:spcPct val="150000"/>
              </a:lnSpc>
              <a:buFont typeface="Arial" panose="020B0604020202020204" pitchFamily="34" charset="0"/>
              <a:buChar char="•"/>
            </a:pPr>
            <a:r>
              <a:rPr lang="en-GB" sz="2400" dirty="0">
                <a:latin typeface="Arial" panose="020B0604020202020204" pitchFamily="34" charset="0"/>
                <a:ea typeface="Gulim" panose="020B0600000101010101" pitchFamily="34" charset="-127"/>
                <a:cs typeface="Arial" panose="020B0604020202020204" pitchFamily="34" charset="0"/>
              </a:rPr>
              <a:t>Partnerships with parents, families and the wider school community. </a:t>
            </a:r>
            <a:endParaRPr kumimoji="0" lang="en-GB" sz="2400" u="none" strike="noStrike" kern="1200" cap="none" spc="0" normalizeH="0" baseline="0" noProof="0" dirty="0">
              <a:ln>
                <a:noFill/>
              </a:ln>
              <a:effectLst/>
              <a:uLnTx/>
              <a:uFillTx/>
              <a:latin typeface="Arial" panose="020B0604020202020204" pitchFamily="34" charset="0"/>
              <a:ea typeface="Gulim" panose="020B0600000101010101" pitchFamily="34" charset="-127"/>
              <a:cs typeface="Arial" panose="020B0604020202020204" pitchFamily="34" charset="0"/>
            </a:endParaRPr>
          </a:p>
        </p:txBody>
      </p:sp>
    </p:spTree>
    <p:extLst>
      <p:ext uri="{BB962C8B-B14F-4D97-AF65-F5344CB8AC3E}">
        <p14:creationId xmlns:p14="http://schemas.microsoft.com/office/powerpoint/2010/main" val="396228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4868</Words>
  <Application>Microsoft Office PowerPoint</Application>
  <PresentationFormat>Widescreen</PresentationFormat>
  <Paragraphs>481</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Gulim</vt: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1 in 10 children and young people will be affected by mental health issues.</vt:lpstr>
      <vt:lpstr>PowerPoint Presentation</vt:lpstr>
      <vt:lpstr>PowerPoint Presentation</vt:lpstr>
      <vt:lpstr>PowerPoint Presentation</vt:lpstr>
      <vt:lpstr>PowerPoint Presentation</vt:lpstr>
      <vt:lpstr>Whole School Approach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Bucket Activity</vt:lpstr>
      <vt:lpstr>Stress Bucket Activity</vt:lpstr>
      <vt:lpstr>Washing Line Activity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&amp; Trauma for practitioners Workshop</dc:title>
  <dc:creator>Comer, Joanne - CY EHPS</dc:creator>
  <cp:lastModifiedBy>Dennis, Grace - CY EHPS</cp:lastModifiedBy>
  <cp:revision>73</cp:revision>
  <dcterms:created xsi:type="dcterms:W3CDTF">2019-07-29T13:22:21Z</dcterms:created>
  <dcterms:modified xsi:type="dcterms:W3CDTF">2020-04-14T14:39:53Z</dcterms:modified>
</cp:coreProperties>
</file>